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Advent Pro Light" panose="020B0604020202020204" charset="0"/>
      <p:regular r:id="rId26"/>
      <p:bold r:id="rId27"/>
    </p:embeddedFont>
    <p:embeddedFont>
      <p:font typeface="Anton" pitchFamily="2" charset="0"/>
      <p:regular r:id="rId28"/>
    </p:embeddedFont>
    <p:embeddedFont>
      <p:font typeface="Fira Sans Condensed Light" panose="020B0403050000020004" pitchFamily="34" charset="0"/>
      <p:regular r:id="rId29"/>
      <p:bold r:id="rId30"/>
      <p:italic r:id="rId31"/>
      <p:boldItalic r:id="rId32"/>
    </p:embeddedFont>
    <p:embeddedFont>
      <p:font typeface="Josefin Slab" pitchFamily="2" charset="0"/>
      <p:regular r:id="rId33"/>
      <p:bold r:id="rId34"/>
      <p:italic r:id="rId35"/>
      <p:boldItalic r:id="rId36"/>
    </p:embeddedFont>
    <p:embeddedFont>
      <p:font typeface="Rajdhani"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jsgcm3DtcettVZnIzw2Z/qBobj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8bab3bd36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18bab3bd367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8bab3bd3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18bab3bd367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3"/>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3"/>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4"/>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13" name="Google Shape;13;p24"/>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25"/>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16" name="Google Shape;16;p25"/>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17" name="Google Shape;17;p25"/>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18" name="Google Shape;18;p25"/>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9" name="Google Shape;19;p25"/>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0" name="Google Shape;20;p25"/>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1" name="Google Shape;21;p25"/>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26"/>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 name="Google Shape;24;p26"/>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27"/>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7" name="Google Shape;27;p27"/>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8" name="Google Shape;28;p27"/>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9" name="Google Shape;29;p27"/>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30" name="Google Shape;30;p2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28"/>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33" name="Google Shape;33;p28"/>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34" name="Google Shape;34;p28"/>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5" name="Google Shape;35;p28"/>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36" name="Google Shape;36;p28"/>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37" name="Google Shape;37;p28"/>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38" name="Google Shape;38;p28"/>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9" name="Google Shape;39;p28"/>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40" name="Google Shape;40;p28"/>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1" name="Google Shape;41;p28"/>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2" name="Google Shape;42;p28"/>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3" name="Google Shape;43;p28"/>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29"/>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3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endParaRPr/>
          </a:p>
        </p:txBody>
      </p:sp>
      <p:sp>
        <p:nvSpPr>
          <p:cNvPr id="7" name="Google Shape;7;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276656" y="668096"/>
            <a:ext cx="4404000" cy="2590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4800" b="0" cap="none">
                <a:solidFill>
                  <a:srgbClr val="FFFFFF"/>
                </a:solidFill>
                <a:latin typeface="Twentieth Century"/>
                <a:ea typeface="Twentieth Century"/>
                <a:cs typeface="Twentieth Century"/>
                <a:sym typeface="Twentieth Century"/>
              </a:rPr>
              <a:t>CYBERATTACK DETECTION</a:t>
            </a:r>
            <a:endParaRPr sz="4800">
              <a:latin typeface="Rajdhani"/>
              <a:ea typeface="Rajdhani"/>
              <a:cs typeface="Rajdhani"/>
              <a:sym typeface="Rajdhani"/>
            </a:endParaRPr>
          </a:p>
        </p:txBody>
      </p:sp>
      <p:sp>
        <p:nvSpPr>
          <p:cNvPr id="58" name="Google Shape;58;p1"/>
          <p:cNvSpPr txBox="1">
            <a:spLocks noGrp="1"/>
          </p:cNvSpPr>
          <p:nvPr>
            <p:ph type="subTitle" idx="1"/>
          </p:nvPr>
        </p:nvSpPr>
        <p:spPr>
          <a:xfrm>
            <a:off x="345928" y="3394486"/>
            <a:ext cx="3384900" cy="4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Logistic Regression with the usage of Neural Networks and Deep Learning</a:t>
            </a:r>
            <a:endParaRPr dirty="0"/>
          </a:p>
          <a:p>
            <a:pPr marL="0" lvl="0" indent="0" algn="l" rtl="0">
              <a:lnSpc>
                <a:spcPct val="100000"/>
              </a:lnSpc>
              <a:spcBef>
                <a:spcPts val="0"/>
              </a:spcBef>
              <a:spcAft>
                <a:spcPts val="0"/>
              </a:spcAft>
              <a:buSzPts val="2800"/>
              <a:buNone/>
            </a:pPr>
            <a:endParaRPr lang="en-US" dirty="0">
              <a:latin typeface="Fira Sans Condensed Light"/>
              <a:ea typeface="Fira Sans Condensed Light"/>
              <a:cs typeface="Fira Sans Condensed Light"/>
              <a:sym typeface="Fira Sans Condensed Light"/>
            </a:endParaRPr>
          </a:p>
          <a:p>
            <a:pPr marL="0" lvl="0" indent="0" algn="l" rtl="0">
              <a:lnSpc>
                <a:spcPct val="100000"/>
              </a:lnSpc>
              <a:spcBef>
                <a:spcPts val="0"/>
              </a:spcBef>
              <a:spcAft>
                <a:spcPts val="0"/>
              </a:spcAft>
              <a:buSzPts val="2800"/>
              <a:buNone/>
            </a:pPr>
            <a:r>
              <a:rPr lang="en-IN" b="1" dirty="0">
                <a:latin typeface="Fira Sans Condensed Light"/>
                <a:ea typeface="Fira Sans Condensed Light"/>
                <a:cs typeface="Fira Sans Condensed Light"/>
                <a:sym typeface="Fira Sans Condensed Light"/>
              </a:rPr>
              <a:t>- Team Groot</a:t>
            </a:r>
            <a:endParaRPr b="1" dirty="0">
              <a:latin typeface="Fira Sans Condensed Light"/>
              <a:ea typeface="Fira Sans Condensed Light"/>
              <a:cs typeface="Fira Sans Condensed Light"/>
              <a:sym typeface="Fira Sans Condensed Light"/>
            </a:endParaRPr>
          </a:p>
        </p:txBody>
      </p:sp>
      <p:pic>
        <p:nvPicPr>
          <p:cNvPr id="59" name="Google Shape;59;p1"/>
          <p:cNvPicPr preferRelativeResize="0"/>
          <p:nvPr/>
        </p:nvPicPr>
        <p:blipFill rotWithShape="1">
          <a:blip r:embed="rId4">
            <a:alphaModFix/>
          </a:blip>
          <a:srcRect l="6664" t="4858" r="6219"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10"/>
          <p:cNvSpPr txBox="1">
            <a:spLocks noGrp="1"/>
          </p:cNvSpPr>
          <p:nvPr>
            <p:ph type="title"/>
          </p:nvPr>
        </p:nvSpPr>
        <p:spPr>
          <a:xfrm>
            <a:off x="2001135" y="649772"/>
            <a:ext cx="5218532" cy="23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a:t>MOTIVATION</a:t>
            </a:r>
            <a:endParaRPr/>
          </a:p>
        </p:txBody>
      </p:sp>
      <p:sp>
        <p:nvSpPr>
          <p:cNvPr id="326" name="Google Shape;326;p10"/>
          <p:cNvSpPr/>
          <p:nvPr/>
        </p:nvSpPr>
        <p:spPr>
          <a:xfrm>
            <a:off x="266004" y="2491746"/>
            <a:ext cx="8877996" cy="18158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Our motivation for cyberattack detection is to provide a security means for detecting cyber attacks like</a:t>
            </a:r>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 phishing , social media fraud , DoS , DDoS and Virus etc. </a:t>
            </a: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As all this things can lead to dangerous situations for people whose accounts got hacked or </a:t>
            </a: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money got stolen from their bank accounts etc. </a:t>
            </a: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Our project can help in detecting this breaches in security and help in patching of these </a:t>
            </a: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breaches and also prepare for the cyber attacks .</a:t>
            </a:r>
            <a:br>
              <a:rPr lang="en-US" sz="1400" b="0" i="0" u="none" strike="noStrike" cap="none">
                <a:solidFill>
                  <a:schemeClr val="lt2"/>
                </a:solidFill>
                <a:latin typeface="Arial"/>
                <a:ea typeface="Arial"/>
                <a:cs typeface="Arial"/>
                <a:sym typeface="Arial"/>
              </a:rPr>
            </a:br>
            <a:endParaRPr sz="1400" b="0" i="0" u="none" strike="noStrike" cap="none">
              <a:solidFill>
                <a:schemeClr val="lt2"/>
              </a:solidFill>
              <a:latin typeface="Arial"/>
              <a:ea typeface="Arial"/>
              <a:cs typeface="Arial"/>
              <a:sym typeface="Arial"/>
            </a:endParaRPr>
          </a:p>
          <a:p>
            <a:pPr marL="0" marR="0" lvl="0" indent="0" algn="ctr" rtl="0">
              <a:lnSpc>
                <a:spcPct val="100000"/>
              </a:lnSpc>
              <a:spcBef>
                <a:spcPts val="0"/>
              </a:spcBef>
              <a:spcAft>
                <a:spcPts val="0"/>
              </a:spcAft>
              <a:buNone/>
            </a:pPr>
            <a:endParaRPr sz="1400" b="1" i="0" u="none" strike="noStrike" cap="none">
              <a:solidFill>
                <a:schemeClr val="lt2"/>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p1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Comparisons of models </a:t>
            </a:r>
            <a:endParaRPr sz="3000"/>
          </a:p>
        </p:txBody>
      </p:sp>
      <p:sp>
        <p:nvSpPr>
          <p:cNvPr id="332" name="Google Shape;332;p11"/>
          <p:cNvSpPr txBox="1">
            <a:spLocks noGrp="1"/>
          </p:cNvSpPr>
          <p:nvPr>
            <p:ph type="body" idx="1"/>
          </p:nvPr>
        </p:nvSpPr>
        <p:spPr>
          <a:xfrm>
            <a:off x="720000" y="1152475"/>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Our project uses a model name iforest model which in based on python 3.This model can be imported in python compiler.This model is used in Machine Learning based projects.Isolation forest is a machine learning algorithm for anomaly </a:t>
            </a:r>
            <a:r>
              <a:rPr lang="en-US" b="1">
                <a:solidFill>
                  <a:schemeClr val="lt2"/>
                </a:solidFill>
              </a:rPr>
              <a:t>detection.It's an unsupervised learnin</a:t>
            </a:r>
            <a:r>
              <a:rPr lang="en-US">
                <a:solidFill>
                  <a:schemeClr val="lt2"/>
                </a:solidFill>
              </a:rPr>
              <a:t>g algorithm that identifies anomaly by isolating outliers in the data.</a:t>
            </a:r>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Isolation Forest is based on the unsupervised algorithm. It isolates the outliers by randomly selecting a feature from the given set of features and then randomly selecting a split value between the max and min values of that feature. This random partitioning of features will produce shorter paths in trees for the </a:t>
            </a:r>
            <a:r>
              <a:rPr lang="en-US" b="1">
                <a:solidFill>
                  <a:schemeClr val="lt2"/>
                </a:solidFill>
              </a:rPr>
              <a:t>anomalous data points</a:t>
            </a:r>
            <a:r>
              <a:rPr lang="en-US">
                <a:solidFill>
                  <a:schemeClr val="lt2"/>
                </a:solidFill>
              </a:rPr>
              <a:t>, thus distinguishing them from the rest of the data.Isolation Forest instead works by isolating anomalies explicitly isolating anomalous points in the dataset.</a:t>
            </a:r>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Isolation Forest algorithm is based on the principle that anomalies are observations that are few and different, which should make them easier to identify</a:t>
            </a:r>
            <a:r>
              <a:rPr lang="en-US" b="1">
                <a:solidFill>
                  <a:schemeClr val="lt2"/>
                </a:solidFill>
              </a:rPr>
              <a:t>. Isolation Forest </a:t>
            </a:r>
            <a:r>
              <a:rPr lang="en-US">
                <a:solidFill>
                  <a:schemeClr val="lt2"/>
                </a:solidFill>
              </a:rPr>
              <a:t>uses an ensemble of Isolation Trees for the given data points to isolate anomalies. </a:t>
            </a:r>
            <a:endParaRPr/>
          </a:p>
          <a:p>
            <a:pPr marL="146050" lvl="0" indent="0" algn="l" rtl="0">
              <a:lnSpc>
                <a:spcPct val="100000"/>
              </a:lnSpc>
              <a:spcBef>
                <a:spcPts val="0"/>
              </a:spcBef>
              <a:spcAft>
                <a:spcPts val="0"/>
              </a:spcAft>
              <a:buClr>
                <a:srgbClr val="F3F3F3"/>
              </a:buClr>
              <a:buSzPts val="1300"/>
              <a:buNone/>
            </a:pPr>
            <a:br>
              <a:rPr lang="en-US">
                <a:solidFill>
                  <a:schemeClr val="lt2"/>
                </a:solidFill>
              </a:rPr>
            </a:b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12"/>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Comparisons of models </a:t>
            </a:r>
            <a:endParaRPr sz="3000"/>
          </a:p>
        </p:txBody>
      </p:sp>
      <p:sp>
        <p:nvSpPr>
          <p:cNvPr id="338" name="Google Shape;338;p12"/>
          <p:cNvSpPr txBox="1">
            <a:spLocks noGrp="1"/>
          </p:cNvSpPr>
          <p:nvPr>
            <p:ph type="body" idx="1"/>
          </p:nvPr>
        </p:nvSpPr>
        <p:spPr>
          <a:xfrm>
            <a:off x="720000" y="1152475"/>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Isolation Forest recursively generates partitions on the dataset by randomly selecting a feature and then randomly selecting a split value for the feature. Presumably the anomalies need fewer random partitions to be isolated compared to "normal" points in the dataset, so the anomalies will be the points which have a </a:t>
            </a:r>
            <a:r>
              <a:rPr lang="en-US" b="1">
                <a:solidFill>
                  <a:schemeClr val="lt2"/>
                </a:solidFill>
              </a:rPr>
              <a:t>smaller path length </a:t>
            </a:r>
            <a:r>
              <a:rPr lang="en-US">
                <a:solidFill>
                  <a:schemeClr val="lt2"/>
                </a:solidFill>
              </a:rPr>
              <a:t>in the tree, path length being the number of edges traversed from the root node.</a:t>
            </a:r>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Using Isolation forest we can not only detect anomalies faster but we also require less memory compared to other models.The two parameters are used in this project are:</a:t>
            </a:r>
            <a:endParaRPr/>
          </a:p>
          <a:p>
            <a:pPr marL="146050" lvl="0" indent="0" algn="l" rtl="0">
              <a:lnSpc>
                <a:spcPct val="100000"/>
              </a:lnSpc>
              <a:spcBef>
                <a:spcPts val="0"/>
              </a:spcBef>
              <a:spcAft>
                <a:spcPts val="0"/>
              </a:spcAft>
              <a:buClr>
                <a:srgbClr val="F3F3F3"/>
              </a:buClr>
              <a:buSzPts val="1300"/>
              <a:buNone/>
            </a:pPr>
            <a:r>
              <a:rPr lang="en-US">
                <a:solidFill>
                  <a:schemeClr val="lt2"/>
                </a:solidFill>
              </a:rPr>
              <a:t>        &lt;1&gt;n_estimators:The number of base estimators in the ensembles in the ensemble(default=100).</a:t>
            </a:r>
            <a:endParaRPr/>
          </a:p>
          <a:p>
            <a:pPr marL="146050" lvl="0" indent="0" algn="l" rtl="0">
              <a:lnSpc>
                <a:spcPct val="100000"/>
              </a:lnSpc>
              <a:spcBef>
                <a:spcPts val="0"/>
              </a:spcBef>
              <a:spcAft>
                <a:spcPts val="0"/>
              </a:spcAft>
              <a:buClr>
                <a:srgbClr val="F3F3F3"/>
              </a:buClr>
              <a:buSzPts val="1300"/>
              <a:buNone/>
            </a:pPr>
            <a:r>
              <a:rPr lang="en-US">
                <a:solidFill>
                  <a:schemeClr val="lt2"/>
                </a:solidFill>
              </a:rPr>
              <a:t>       &lt;2&gt;contamination:the </a:t>
            </a:r>
            <a:r>
              <a:rPr lang="en-US" b="1">
                <a:solidFill>
                  <a:schemeClr val="lt2"/>
                </a:solidFill>
              </a:rPr>
              <a:t>proportion of outliers </a:t>
            </a:r>
            <a:r>
              <a:rPr lang="en-US">
                <a:solidFill>
                  <a:schemeClr val="lt2"/>
                </a:solidFill>
              </a:rPr>
              <a:t>assumed in the training set.</a:t>
            </a:r>
            <a:endParaRPr/>
          </a:p>
          <a:p>
            <a:pPr marL="146050" lvl="0" indent="0" algn="l" rtl="0">
              <a:lnSpc>
                <a:spcPct val="100000"/>
              </a:lnSpc>
              <a:spcBef>
                <a:spcPts val="0"/>
              </a:spcBef>
              <a:spcAft>
                <a:spcPts val="0"/>
              </a:spcAft>
              <a:buClr>
                <a:srgbClr val="F3F3F3"/>
              </a:buClr>
              <a:buSzPts val="1300"/>
              <a:buNone/>
            </a:pPr>
            <a:r>
              <a:rPr lang="en-US">
                <a:solidFill>
                  <a:schemeClr val="lt2"/>
                </a:solidFill>
              </a:rPr>
              <a:t>       There is another model which is also used for this from a another project that is: </a:t>
            </a:r>
            <a:endParaRPr>
              <a:solidFill>
                <a:schemeClr val="lt2"/>
              </a:solidFill>
            </a:endParaRPr>
          </a:p>
          <a:p>
            <a:pPr marL="488950" lvl="0" indent="-342900" algn="l" rtl="0">
              <a:lnSpc>
                <a:spcPct val="100000"/>
              </a:lnSpc>
              <a:spcBef>
                <a:spcPts val="0"/>
              </a:spcBef>
              <a:spcAft>
                <a:spcPts val="0"/>
              </a:spcAft>
              <a:buClr>
                <a:srgbClr val="F3F3F3"/>
              </a:buClr>
              <a:buSzPts val="1300"/>
              <a:buFont typeface="Arial"/>
              <a:buAutoNum type="arabicPeriod" startAt="3"/>
            </a:pPr>
            <a:r>
              <a:rPr lang="en-US">
                <a:solidFill>
                  <a:schemeClr val="lt2"/>
                </a:solidFill>
              </a:rPr>
              <a:t>K-Means Clustering is an Unsupervised Learning algorithm, which groups the unlabeled dataset into different clusters. Here </a:t>
            </a:r>
            <a:r>
              <a:rPr lang="en-US" b="1">
                <a:solidFill>
                  <a:schemeClr val="lt2"/>
                </a:solidFill>
              </a:rPr>
              <a:t>K defines the number of predefined </a:t>
            </a:r>
            <a:r>
              <a:rPr lang="en-US">
                <a:solidFill>
                  <a:schemeClr val="lt2"/>
                </a:solidFill>
              </a:rPr>
              <a:t>clusters that need to be created in the process, as if K=2, there will be two clusters, and for K=3, there will be three clusters, and so on.</a:t>
            </a:r>
            <a:endParaRPr/>
          </a:p>
          <a:p>
            <a:pPr marL="488950" lvl="0" indent="-342900" algn="l" rtl="0">
              <a:lnSpc>
                <a:spcPct val="100000"/>
              </a:lnSpc>
              <a:spcBef>
                <a:spcPts val="0"/>
              </a:spcBef>
              <a:spcAft>
                <a:spcPts val="0"/>
              </a:spcAft>
              <a:buClr>
                <a:srgbClr val="F3F3F3"/>
              </a:buClr>
              <a:buSzPts val="1300"/>
              <a:buFont typeface="Arial"/>
              <a:buAutoNum type="arabicPeriod" startAt="3"/>
            </a:pPr>
            <a:r>
              <a:rPr lang="en-US">
                <a:solidFill>
                  <a:schemeClr val="lt2"/>
                </a:solidFill>
              </a:rPr>
              <a:t>It  computes the centroids and iterates until we it finds optimal centroid. It assumes that the number of clusters are already known. It is also called flat clustering algorithm. The number of clusters identified from data by algorithm is represented by ‘K’ in K-means.</a:t>
            </a:r>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Comparisons of models </a:t>
            </a:r>
            <a:endParaRPr sz="3000"/>
          </a:p>
        </p:txBody>
      </p:sp>
      <p:sp>
        <p:nvSpPr>
          <p:cNvPr id="344" name="Google Shape;344;p13"/>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In this model the data points are assigned to a cluster in such a manner that the sum of the squared distance between the </a:t>
            </a:r>
            <a:r>
              <a:rPr lang="en-US" b="1">
                <a:solidFill>
                  <a:schemeClr val="lt2"/>
                </a:solidFill>
              </a:rPr>
              <a:t>data points and centroid</a:t>
            </a:r>
            <a:r>
              <a:rPr lang="en-US">
                <a:solidFill>
                  <a:schemeClr val="lt2"/>
                </a:solidFill>
              </a:rPr>
              <a:t> would be minimum. It is to be understood that less variation within the clusters will lead to more similar data points within same cluster.</a:t>
            </a:r>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But we used isolation forest model since this model gave us desirable output where as the k-means clustering not gave the output according to project.Additional we also adopted a variance threshold for this so that we can eliminate low variance which are assumed not useful for prediction and PCA technique for analyzing large datasets containing a high number of dimensions/features per observation, increasing the interpretability of data while preserving the maximum amount of information, and enabling the </a:t>
            </a:r>
            <a:r>
              <a:rPr lang="en-US" b="1">
                <a:solidFill>
                  <a:schemeClr val="lt2"/>
                </a:solidFill>
              </a:rPr>
              <a:t>visualization of multidimensional </a:t>
            </a:r>
            <a:r>
              <a:rPr lang="en-US">
                <a:solidFill>
                  <a:schemeClr val="lt2"/>
                </a:solidFill>
              </a:rPr>
              <a:t>data.for both isolation forest and K-means clustering . Below is the data set from the both models.</a:t>
            </a:r>
            <a:endParaRPr>
              <a:solidFill>
                <a:schemeClr val="lt2"/>
              </a:solidFill>
            </a:endParaRPr>
          </a:p>
        </p:txBody>
      </p:sp>
      <p:pic>
        <p:nvPicPr>
          <p:cNvPr id="345" name="Google Shape;345;p13" descr="https://lh6.googleusercontent.com/aPHnrO4W3-pYER71YwTiCZI4nkKeQ7FWzIR1ZrdUlkKTKiBGzF08Iv1dGDNceQ0xESP1Nc-Ju2w-XcF_dvqX-zRpKLeD2cXnE9w8TaHMJHWMxEUHj64yHDZSA4fdKBZV8Bzm9we5RA1djXssEtUqp2a0JWBiqWnPPw-MfpHh01Ab_rPAnwMYRND_iA"/>
          <p:cNvPicPr preferRelativeResize="0"/>
          <p:nvPr/>
        </p:nvPicPr>
        <p:blipFill rotWithShape="1">
          <a:blip r:embed="rId4">
            <a:alphaModFix/>
          </a:blip>
          <a:srcRect/>
          <a:stretch/>
        </p:blipFill>
        <p:spPr>
          <a:xfrm>
            <a:off x="5694603" y="3134891"/>
            <a:ext cx="2603779" cy="170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
        <p:nvSpPr>
          <p:cNvPr id="350" name="Google Shape;350;g18bab3bd367_0_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Other approaches to solving this problem</a:t>
            </a:r>
            <a:endParaRPr sz="3000"/>
          </a:p>
        </p:txBody>
      </p:sp>
      <p:sp>
        <p:nvSpPr>
          <p:cNvPr id="351" name="Google Shape;351;g18bab3bd367_0_3"/>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Another approach to solve this problem is using random forest algorithm to solve this issue. </a:t>
            </a:r>
            <a:endParaRPr/>
          </a:p>
          <a:p>
            <a:pPr marL="457200" lvl="0" indent="-311150" algn="l" rtl="0">
              <a:spcBef>
                <a:spcPts val="0"/>
              </a:spcBef>
              <a:spcAft>
                <a:spcPts val="0"/>
              </a:spcAft>
              <a:buClr>
                <a:schemeClr val="lt2"/>
              </a:buClr>
              <a:buSzPts val="1300"/>
              <a:buAutoNum type="arabicPeriod"/>
            </a:pPr>
            <a:r>
              <a:rPr lang="en-US">
                <a:solidFill>
                  <a:schemeClr val="lt2"/>
                </a:solidFill>
              </a:rPr>
              <a:t>Random forest is a Supervised Machine Learning Algorithm that is used widely in Classification and Regression problems. It builds decision trees on different samples and takes their majority vote for classification and average in case of regression.</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One of the most important features of the Random Forest Algorithm is that it can handle the data set containing continuous variables as in the case of regression and categorical variables as in the case of classification. It performs better results for classification problems.</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Isolation Forest is similar in principle to Random Forest and is built on the basis of decision trees. Isolation Forest, however, identifies anomalies or outliers rather than profiling normal data points.</a:t>
            </a:r>
            <a:endParaRPr>
              <a:solidFill>
                <a:schemeClr val="lt2"/>
              </a:solidFill>
            </a:endParaRPr>
          </a:p>
          <a:p>
            <a:pPr marL="457200" lvl="0" indent="0" algn="l" rtl="0">
              <a:lnSpc>
                <a:spcPct val="100000"/>
              </a:lnSpc>
              <a:spcBef>
                <a:spcPts val="0"/>
              </a:spcBef>
              <a:spcAft>
                <a:spcPts val="0"/>
              </a:spcAft>
              <a:buNone/>
            </a:pPr>
            <a:endParaRPr>
              <a:solidFill>
                <a:schemeClr val="lt2"/>
              </a:solidFill>
            </a:endParaRPr>
          </a:p>
        </p:txBody>
      </p:sp>
      <p:pic>
        <p:nvPicPr>
          <p:cNvPr id="352" name="Google Shape;352;g18bab3bd367_0_3"/>
          <p:cNvPicPr preferRelativeResize="0"/>
          <p:nvPr/>
        </p:nvPicPr>
        <p:blipFill>
          <a:blip r:embed="rId4">
            <a:alphaModFix/>
          </a:blip>
          <a:stretch>
            <a:fillRect/>
          </a:stretch>
        </p:blipFill>
        <p:spPr>
          <a:xfrm>
            <a:off x="6278775" y="3219000"/>
            <a:ext cx="1946700" cy="146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6"/>
        <p:cNvGrpSpPr/>
        <p:nvPr/>
      </p:nvGrpSpPr>
      <p:grpSpPr>
        <a:xfrm>
          <a:off x="0" y="0"/>
          <a:ext cx="0" cy="0"/>
          <a:chOff x="0" y="0"/>
          <a:chExt cx="0" cy="0"/>
        </a:xfrm>
      </p:grpSpPr>
      <p:sp>
        <p:nvSpPr>
          <p:cNvPr id="357" name="Google Shape;357;g18bab3bd367_0_2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Other approaches to solving this problem</a:t>
            </a:r>
            <a:endParaRPr sz="3000"/>
          </a:p>
        </p:txBody>
      </p:sp>
      <p:sp>
        <p:nvSpPr>
          <p:cNvPr id="358" name="Google Shape;358;g18bab3bd367_0_25"/>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So the question which arises in everyone’s head is which’s a better algorithm? Random forest using supervised learning or isolation forest using unsupervised learning? </a:t>
            </a: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experiments show that Random Forest can detect more than 9% of botnets for 8 out of 13 scenarios. Moreover, the accuracy on the 5 most difficult scenarios can be increased thanks to a bootstrap method.</a:t>
            </a: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Coming to Isolation Forest, it can detect more than 95% of botnets for 10 out of 13 scenarios. </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Hence it’s clearly seen that using the Isolation forest is a better approach thanks to the ability to identify the anomalies or outliers rather than profiling normal data points.</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It is concluded that Isolation Forest algorithm has characteristics of low time complexity and quantitative description of anomalies, which is obviously superior to other algorithms. </a:t>
            </a:r>
            <a:endParaRPr>
              <a:solidFill>
                <a:schemeClr val="lt2"/>
              </a:solidFill>
            </a:endParaRPr>
          </a:p>
          <a:p>
            <a:pPr marL="457200" lvl="0" indent="-298450" algn="l" rtl="0">
              <a:lnSpc>
                <a:spcPct val="100000"/>
              </a:lnSpc>
              <a:spcBef>
                <a:spcPts val="0"/>
              </a:spcBef>
              <a:spcAft>
                <a:spcPts val="0"/>
              </a:spcAft>
              <a:buClr>
                <a:schemeClr val="lt2"/>
              </a:buClr>
              <a:buSzPts val="1100"/>
              <a:buAutoNum type="arabicPeriod"/>
            </a:pPr>
            <a:r>
              <a:rPr lang="en-US">
                <a:solidFill>
                  <a:schemeClr val="lt2"/>
                </a:solidFill>
              </a:rPr>
              <a:t>However, it has disadvantage in detecting local anomaly point, which affects the accuracy of            algorithm.</a:t>
            </a:r>
            <a:endParaRPr>
              <a:solidFill>
                <a:schemeClr val="lt2"/>
              </a:solidFill>
            </a:endParaRPr>
          </a:p>
        </p:txBody>
      </p:sp>
      <p:pic>
        <p:nvPicPr>
          <p:cNvPr id="359" name="Google Shape;359;g18bab3bd367_0_25"/>
          <p:cNvPicPr preferRelativeResize="0"/>
          <p:nvPr/>
        </p:nvPicPr>
        <p:blipFill>
          <a:blip r:embed="rId4">
            <a:alphaModFix/>
          </a:blip>
          <a:stretch>
            <a:fillRect/>
          </a:stretch>
        </p:blipFill>
        <p:spPr>
          <a:xfrm>
            <a:off x="5155068" y="3640093"/>
            <a:ext cx="3776425" cy="150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4"/>
          <p:cNvSpPr txBox="1">
            <a:spLocks noGrp="1"/>
          </p:cNvSpPr>
          <p:nvPr>
            <p:ph type="subTitle" idx="1"/>
          </p:nvPr>
        </p:nvSpPr>
        <p:spPr>
          <a:xfrm>
            <a:off x="579422" y="1638530"/>
            <a:ext cx="3367800" cy="2274300"/>
          </a:xfrm>
          <a:prstGeom prst="rect">
            <a:avLst/>
          </a:prstGeom>
          <a:noFill/>
          <a:ln>
            <a:noFill/>
          </a:ln>
        </p:spPr>
        <p:txBody>
          <a:bodyPr spcFirstLastPara="1" wrap="square" lIns="91425" tIns="91425" rIns="91425" bIns="91425" anchor="ctr" anchorCtr="0">
            <a:noAutofit/>
          </a:bodyPr>
          <a:lstStyle/>
          <a:p>
            <a:pPr marL="457200" lvl="0" indent="-304800" algn="r" rtl="0">
              <a:lnSpc>
                <a:spcPct val="100000"/>
              </a:lnSpc>
              <a:spcBef>
                <a:spcPts val="0"/>
              </a:spcBef>
              <a:spcAft>
                <a:spcPts val="0"/>
              </a:spcAft>
              <a:buSzPts val="2800"/>
              <a:buNone/>
            </a:pPr>
            <a:r>
              <a:rPr lang="en-US"/>
              <a:t>In this project we have explored two ML projects consisting of cyberattacks. The first task is to </a:t>
            </a:r>
            <a:r>
              <a:rPr lang="en-US" b="1"/>
              <a:t>analyse different </a:t>
            </a:r>
            <a:r>
              <a:rPr lang="en-US"/>
              <a:t>combinations of features anomaly detection. For the second task an sample is generated for evading the detection of a Supervised machine learning model.</a:t>
            </a:r>
            <a:endParaRPr/>
          </a:p>
          <a:p>
            <a:pPr marL="457200" lvl="0" indent="-304800" algn="r" rtl="0">
              <a:lnSpc>
                <a:spcPct val="100000"/>
              </a:lnSpc>
              <a:spcBef>
                <a:spcPts val="0"/>
              </a:spcBef>
              <a:spcAft>
                <a:spcPts val="0"/>
              </a:spcAft>
              <a:buSzPts val="2800"/>
              <a:buNone/>
            </a:pPr>
            <a:endParaRPr/>
          </a:p>
        </p:txBody>
      </p:sp>
      <p:sp>
        <p:nvSpPr>
          <p:cNvPr id="365" name="Google Shape;365;p14"/>
          <p:cNvSpPr txBox="1"/>
          <p:nvPr/>
        </p:nvSpPr>
        <p:spPr>
          <a:xfrm>
            <a:off x="700365" y="516403"/>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2"/>
              </a:buClr>
              <a:buSzPts val="1400"/>
              <a:buFont typeface="Rajdhani"/>
              <a:buNone/>
            </a:pPr>
            <a:r>
              <a:rPr lang="en-US" sz="4800" b="1" i="0" u="none" strike="noStrike" cap="none">
                <a:solidFill>
                  <a:schemeClr val="lt2"/>
                </a:solidFill>
                <a:latin typeface="Rajdhani"/>
                <a:ea typeface="Rajdhani"/>
                <a:cs typeface="Rajdhani"/>
                <a:sym typeface="Rajdhani"/>
              </a:rPr>
              <a:t>Implementation Steps</a:t>
            </a:r>
            <a:endParaRPr sz="3000" b="1" i="0" u="none" strike="noStrike" cap="none">
              <a:solidFill>
                <a:schemeClr val="lt2"/>
              </a:solidFill>
              <a:latin typeface="Rajdhani"/>
              <a:ea typeface="Rajdhani"/>
              <a:cs typeface="Rajdhani"/>
              <a:sym typeface="Rajdhani"/>
            </a:endParaRPr>
          </a:p>
        </p:txBody>
      </p:sp>
      <p:sp>
        <p:nvSpPr>
          <p:cNvPr id="366" name="Google Shape;366;p14"/>
          <p:cNvSpPr/>
          <p:nvPr/>
        </p:nvSpPr>
        <p:spPr>
          <a:xfrm>
            <a:off x="3996388" y="1909678"/>
            <a:ext cx="4572000" cy="147732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chemeClr val="lt2"/>
                </a:solidFill>
                <a:latin typeface="Fira Sans Condensed Light"/>
                <a:ea typeface="Fira Sans Condensed Light"/>
                <a:cs typeface="Fira Sans Condensed Light"/>
                <a:sym typeface="Fira Sans Condensed Light"/>
              </a:rPr>
              <a:t>Our primary focus is the 2nd task, i.e., evading anomaly detection. Therefore we have used </a:t>
            </a:r>
            <a:r>
              <a:rPr lang="en-US" sz="1400" b="1" i="0" u="none" strike="noStrike" cap="none">
                <a:solidFill>
                  <a:schemeClr val="lt2"/>
                </a:solidFill>
                <a:latin typeface="Fira Sans Condensed Light"/>
                <a:ea typeface="Fira Sans Condensed Light"/>
                <a:cs typeface="Fira Sans Condensed Light"/>
                <a:sym typeface="Fira Sans Condensed Light"/>
              </a:rPr>
              <a:t>two Ml techniques</a:t>
            </a:r>
            <a:r>
              <a:rPr lang="en-US" sz="1400" b="0" i="0" u="none" strike="noStrike" cap="none">
                <a:solidFill>
                  <a:schemeClr val="lt2"/>
                </a:solidFill>
                <a:latin typeface="Fira Sans Condensed Light"/>
                <a:ea typeface="Fira Sans Condensed Light"/>
                <a:cs typeface="Fira Sans Condensed Light"/>
                <a:sym typeface="Fira Sans Condensed Light"/>
              </a:rPr>
              <a:t> used for anomaly detection:</a:t>
            </a:r>
            <a:endParaRPr/>
          </a:p>
          <a:p>
            <a:pPr marL="0" marR="0" lvl="0" indent="-88900" algn="r" rtl="0">
              <a:lnSpc>
                <a:spcPct val="100000"/>
              </a:lnSpc>
              <a:spcBef>
                <a:spcPts val="1200"/>
              </a:spcBef>
              <a:spcAft>
                <a:spcPts val="0"/>
              </a:spcAft>
              <a:buClr>
                <a:srgbClr val="000000"/>
              </a:buClr>
              <a:buSzPts val="1400"/>
              <a:buFont typeface="Arial"/>
              <a:buChar char="•"/>
            </a:pPr>
            <a:r>
              <a:rPr lang="en-US" sz="1400" b="0" i="0" u="none" strike="noStrike" cap="none">
                <a:solidFill>
                  <a:schemeClr val="lt2"/>
                </a:solidFill>
                <a:latin typeface="Fira Sans Condensed Light"/>
                <a:ea typeface="Fira Sans Condensed Light"/>
                <a:cs typeface="Fira Sans Condensed Light"/>
                <a:sym typeface="Fira Sans Condensed Light"/>
              </a:rPr>
              <a:t>iForest Clustering</a:t>
            </a:r>
            <a:endParaRPr/>
          </a:p>
          <a:p>
            <a:pPr marL="0" marR="0" lvl="0" indent="-88900" algn="r" rtl="0">
              <a:lnSpc>
                <a:spcPct val="100000"/>
              </a:lnSpc>
              <a:spcBef>
                <a:spcPts val="1200"/>
              </a:spcBef>
              <a:spcAft>
                <a:spcPts val="0"/>
              </a:spcAft>
              <a:buClr>
                <a:srgbClr val="000000"/>
              </a:buClr>
              <a:buSzPts val="1400"/>
              <a:buFont typeface="Arial"/>
              <a:buChar char="•"/>
            </a:pPr>
            <a:r>
              <a:rPr lang="en-US" sz="1400" b="0" i="0" u="none" strike="noStrike" cap="none">
                <a:solidFill>
                  <a:schemeClr val="lt2"/>
                </a:solidFill>
                <a:latin typeface="Fira Sans Condensed Light"/>
                <a:ea typeface="Fira Sans Condensed Light"/>
                <a:cs typeface="Fira Sans Condensed Light"/>
                <a:sym typeface="Fira Sans Condensed Light"/>
              </a:rPr>
              <a:t>K-Means Clustering.</a:t>
            </a:r>
            <a:endParaRPr sz="1400" b="0" i="0" u="none" strike="noStrike" cap="none">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1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Implementation Steps</a:t>
            </a:r>
            <a:br>
              <a:rPr lang="en-US" b="0"/>
            </a:br>
            <a:br>
              <a:rPr lang="en-US"/>
            </a:br>
            <a:endParaRPr sz="3000"/>
          </a:p>
        </p:txBody>
      </p:sp>
      <p:sp>
        <p:nvSpPr>
          <p:cNvPr id="372" name="Google Shape;372;p15"/>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implementation of this method is relatively straightforward . For these tasks it was generated an adversarial sample for just one Source IP. From Figure 6 it will be chosen the row 1, where the Source IP Address 147.101.94.182 is </a:t>
            </a:r>
            <a:r>
              <a:rPr lang="en-US" b="1">
                <a:solidFill>
                  <a:schemeClr val="lt2"/>
                </a:solidFill>
              </a:rPr>
              <a:t>correctly predicted as Botnet</a:t>
            </a:r>
            <a:r>
              <a:rPr lang="en-US">
                <a:solidFill>
                  <a:schemeClr val="lt2"/>
                </a:solidFill>
              </a:rPr>
              <a:t>. The Figure 7 shows the code which generates an adversarial sample for this row. A couple of notes regarding this implementation: </a:t>
            </a: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 epsilon was defined with a large </a:t>
            </a:r>
            <a:r>
              <a:rPr lang="en-US" b="1">
                <a:solidFill>
                  <a:schemeClr val="lt2"/>
                </a:solidFill>
              </a:rPr>
              <a:t>value because </a:t>
            </a:r>
            <a:r>
              <a:rPr lang="en-US">
                <a:solidFill>
                  <a:schemeClr val="lt2"/>
                </a:solidFill>
              </a:rPr>
              <a:t>the data is not normalized: it is considered unnormalized is more practical for “backpropagate” the epsilon to the NetFlow traffic. </a:t>
            </a: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 The sign of direction was directly set as 1: It was not possible to determine the gradient function given a Skit Learn model (there is not direct access to the function weights). Figure 7 Adversarial sample Finally, in Figure 8 it is presented </a:t>
            </a:r>
            <a:r>
              <a:rPr lang="en-US" b="1">
                <a:solidFill>
                  <a:schemeClr val="lt2"/>
                </a:solidFill>
              </a:rPr>
              <a:t>the prediction of </a:t>
            </a:r>
            <a:r>
              <a:rPr lang="en-US">
                <a:solidFill>
                  <a:schemeClr val="lt2"/>
                </a:solidFill>
              </a:rPr>
              <a:t>the model for this new adversarial sample. As we can verify, now the model does not predict the Source IP as Botnet. The accuracy of the model decreases to 0.89.</a:t>
            </a:r>
            <a:endParaRPr/>
          </a:p>
        </p:txBody>
      </p:sp>
      <p:pic>
        <p:nvPicPr>
          <p:cNvPr id="373" name="Google Shape;373;p15" descr="https://lh5.googleusercontent.com/8gX2RakTyyuNTbhFYSqwsoAW6Yn9YkNrOWp39v4AO8Ns_Rpdu5KG-JlJHzdwqst0hf0VHEg9VHXAC02YVep_faukr0-X_qh3b5TwEqxslr1MzGYmrQPuZFxjqD7v_us9bZuLN3aHqGjSCgnD8un3mwdpW-ZGrAr6qNV8OhrO4cnW9w_NUhutGoVqcA"/>
          <p:cNvPicPr preferRelativeResize="0"/>
          <p:nvPr/>
        </p:nvPicPr>
        <p:blipFill rotWithShape="1">
          <a:blip r:embed="rId4">
            <a:alphaModFix/>
          </a:blip>
          <a:srcRect/>
          <a:stretch/>
        </p:blipFill>
        <p:spPr>
          <a:xfrm>
            <a:off x="6749457" y="3819279"/>
            <a:ext cx="2177455" cy="1085062"/>
          </a:xfrm>
          <a:prstGeom prst="rect">
            <a:avLst/>
          </a:prstGeom>
          <a:noFill/>
          <a:ln>
            <a:noFill/>
          </a:ln>
        </p:spPr>
      </p:pic>
      <p:pic>
        <p:nvPicPr>
          <p:cNvPr id="374" name="Google Shape;374;p15" descr="https://lh4.googleusercontent.com/QEJy1gs7F64hwYIYm6ivE_-RasUK0d3bSemyoYvjKBvgBC63oG5oSFCvHxqCJGq14KSbkV84Wd2IwUvmcd9cTfcreGGxpOKW5gNclvJZKKxAMb8t_lPKMVtSPzT25uLOl70n1GUYXEyiRA-aKG1_Y2EIBB63D4u0-JzSf_RYAgsuR4PJvNPLWjs7hA"/>
          <p:cNvPicPr preferRelativeResize="0"/>
          <p:nvPr/>
        </p:nvPicPr>
        <p:blipFill rotWithShape="1">
          <a:blip r:embed="rId5">
            <a:alphaModFix/>
          </a:blip>
          <a:srcRect/>
          <a:stretch/>
        </p:blipFill>
        <p:spPr>
          <a:xfrm>
            <a:off x="155575" y="3999678"/>
            <a:ext cx="3019425" cy="847725"/>
          </a:xfrm>
          <a:prstGeom prst="rect">
            <a:avLst/>
          </a:prstGeom>
          <a:noFill/>
          <a:ln>
            <a:noFill/>
          </a:ln>
        </p:spPr>
      </p:pic>
      <p:pic>
        <p:nvPicPr>
          <p:cNvPr id="375" name="Google Shape;375;p15" descr="https://lh5.googleusercontent.com/yDnC4__v5fjyFd4VHwxouirJqZS851EQyqWX0EquX1jBpmrmieYpPb1s8LQaofNLL7meuBKYvpyLsz7zHxHSPbL7xniNLDd4PV9j2WFmQZd24GjEVuX7DVuauRpurJPsrG4_Cbqb1MereAClkBiKpCxXnYKC5ZcZLT72zJruHQvDgDvcNrv7GOwk6Q"/>
          <p:cNvPicPr preferRelativeResize="0"/>
          <p:nvPr/>
        </p:nvPicPr>
        <p:blipFill rotWithShape="1">
          <a:blip r:embed="rId6">
            <a:alphaModFix/>
          </a:blip>
          <a:srcRect/>
          <a:stretch/>
        </p:blipFill>
        <p:spPr>
          <a:xfrm>
            <a:off x="3859224" y="4172973"/>
            <a:ext cx="2028825" cy="514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16"/>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Traffic perturbation</a:t>
            </a:r>
            <a:endParaRPr sz="3000"/>
          </a:p>
        </p:txBody>
      </p:sp>
      <p:sp>
        <p:nvSpPr>
          <p:cNvPr id="381" name="Google Shape;381;p16"/>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main challenge was to introduce the epsilon generated in section 8.1 (epsilon = 50) in the </a:t>
            </a:r>
            <a:r>
              <a:rPr lang="en-US" b="1">
                <a:solidFill>
                  <a:schemeClr val="lt2"/>
                </a:solidFill>
              </a:rPr>
              <a:t>NetFlow traffic </a:t>
            </a:r>
            <a:r>
              <a:rPr lang="en-US">
                <a:solidFill>
                  <a:schemeClr val="lt2"/>
                </a:solidFill>
              </a:rPr>
              <a:t>given under a group operation. The first attempt consisted in just use this epsilon in all the traffic related to the target IP Source. This idea did not work because the model has generated features as TotalBytes by seconds that are created from the division of another two features. The introduction of the epsilon in all the traffic distorted these types of metrics. The second attempt considered introducing the effect of this </a:t>
            </a:r>
            <a:r>
              <a:rPr lang="en-US" b="1">
                <a:solidFill>
                  <a:schemeClr val="lt2"/>
                </a:solidFill>
              </a:rPr>
              <a:t>epsilon accumulated </a:t>
            </a:r>
            <a:r>
              <a:rPr lang="en-US">
                <a:solidFill>
                  <a:schemeClr val="lt2"/>
                </a:solidFill>
              </a:rPr>
              <a:t>in just one traffic row. </a:t>
            </a:r>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This attempt is registered in the file A2_preprocessing-perturb-traffic. Even when it was generated a perturbation very similar to the target, again, the generated features are “defending” the model against this attack. The Figure 9 and Figure 10 show how similar is the distortion generated.</a:t>
            </a:r>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p:txBody>
      </p:sp>
      <p:pic>
        <p:nvPicPr>
          <p:cNvPr id="382" name="Google Shape;382;p16" descr="https://lh6.googleusercontent.com/r4bjtw8YHKTVT8XHQCj0wV8KwLDS4a5XNNw2gtTyzDfVHW5cec0BPeY9ZJnRtq_UFuCmI0fzQ42iFx1g07tlgu_kKvcv_H0AU5h6TtHOcsNZcQUzbuON92gSr2TycSB4d19h7CH-l2aKOHWFXJjr8q_nSyaI9jlJZCgCKre820eHbF4KQuZVP8hCdQ"/>
          <p:cNvPicPr preferRelativeResize="0"/>
          <p:nvPr/>
        </p:nvPicPr>
        <p:blipFill rotWithShape="1">
          <a:blip r:embed="rId4">
            <a:alphaModFix/>
          </a:blip>
          <a:srcRect/>
          <a:stretch/>
        </p:blipFill>
        <p:spPr>
          <a:xfrm>
            <a:off x="2227776" y="3511020"/>
            <a:ext cx="4581525" cy="904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7"/>
          <p:cNvSpPr txBox="1">
            <a:spLocks noGrp="1"/>
          </p:cNvSpPr>
          <p:nvPr>
            <p:ph type="subTitle" idx="1"/>
          </p:nvPr>
        </p:nvSpPr>
        <p:spPr>
          <a:xfrm>
            <a:off x="603577" y="2029243"/>
            <a:ext cx="3367800" cy="2274300"/>
          </a:xfrm>
          <a:prstGeom prst="rect">
            <a:avLst/>
          </a:prstGeom>
          <a:noFill/>
          <a:ln>
            <a:noFill/>
          </a:ln>
        </p:spPr>
        <p:txBody>
          <a:bodyPr spcFirstLastPara="1" wrap="square" lIns="91425" tIns="91425" rIns="91425" bIns="91425" anchor="ctr" anchorCtr="0">
            <a:noAutofit/>
          </a:bodyPr>
          <a:lstStyle/>
          <a:p>
            <a:pPr marL="457200" lvl="0" indent="-304800" algn="r" rtl="0">
              <a:lnSpc>
                <a:spcPct val="100000"/>
              </a:lnSpc>
              <a:spcBef>
                <a:spcPts val="0"/>
              </a:spcBef>
              <a:spcAft>
                <a:spcPts val="0"/>
              </a:spcAft>
              <a:buSzPts val="2800"/>
              <a:buNone/>
            </a:pPr>
            <a:r>
              <a:rPr lang="en-US" b="1"/>
              <a:t>iForest:</a:t>
            </a:r>
            <a:endParaRPr/>
          </a:p>
          <a:p>
            <a:pPr marL="457200" lvl="0" indent="-304800" algn="r" rtl="0">
              <a:lnSpc>
                <a:spcPct val="100000"/>
              </a:lnSpc>
              <a:spcBef>
                <a:spcPts val="0"/>
              </a:spcBef>
              <a:spcAft>
                <a:spcPts val="0"/>
              </a:spcAft>
              <a:buSzPts val="2800"/>
              <a:buNone/>
            </a:pPr>
            <a:r>
              <a:rPr lang="en-US"/>
              <a:t>For this model, it was utilised the default parameters for the method Isolation Forest in Skit Learn.</a:t>
            </a:r>
            <a:endParaRPr/>
          </a:p>
          <a:p>
            <a:pPr marL="457200" lvl="0" indent="-304800" algn="r" rtl="0">
              <a:lnSpc>
                <a:spcPct val="100000"/>
              </a:lnSpc>
              <a:spcBef>
                <a:spcPts val="0"/>
              </a:spcBef>
              <a:spcAft>
                <a:spcPts val="0"/>
              </a:spcAft>
              <a:buSzPts val="2800"/>
              <a:buNone/>
            </a:pPr>
            <a:r>
              <a:rPr lang="en-US"/>
              <a:t>Two of the most relevant parameters are:</a:t>
            </a:r>
            <a:endParaRPr/>
          </a:p>
          <a:p>
            <a:pPr marL="457200" lvl="0" indent="-304800" algn="r" rtl="0">
              <a:lnSpc>
                <a:spcPct val="100000"/>
              </a:lnSpc>
              <a:spcBef>
                <a:spcPts val="0"/>
              </a:spcBef>
              <a:spcAft>
                <a:spcPts val="0"/>
              </a:spcAft>
              <a:buSzPts val="2800"/>
              <a:buNone/>
            </a:pPr>
            <a:r>
              <a:rPr lang="en-US"/>
              <a:t> • n_estimators: The number of base estimators in the ensemble (default = 100). • contamination: The proportion of outliers assumed in the training set.</a:t>
            </a:r>
            <a:endParaRPr/>
          </a:p>
          <a:p>
            <a:pPr marL="457200" lvl="0" indent="-304800" algn="r" rtl="0">
              <a:lnSpc>
                <a:spcPct val="100000"/>
              </a:lnSpc>
              <a:spcBef>
                <a:spcPts val="0"/>
              </a:spcBef>
              <a:spcAft>
                <a:spcPts val="0"/>
              </a:spcAft>
              <a:buSzPts val="2800"/>
              <a:buNone/>
            </a:pPr>
            <a:br>
              <a:rPr lang="en-US"/>
            </a:br>
            <a:endParaRPr/>
          </a:p>
        </p:txBody>
      </p:sp>
      <p:sp>
        <p:nvSpPr>
          <p:cNvPr id="388" name="Google Shape;388;p17"/>
          <p:cNvSpPr/>
          <p:nvPr/>
        </p:nvSpPr>
        <p:spPr>
          <a:xfrm>
            <a:off x="3971377" y="1895937"/>
            <a:ext cx="4572000" cy="2031325"/>
          </a:xfrm>
          <a:prstGeom prst="rect">
            <a:avLst/>
          </a:prstGeom>
          <a:noFill/>
          <a:ln>
            <a:noFill/>
          </a:ln>
        </p:spPr>
        <p:txBody>
          <a:bodyPr spcFirstLastPara="1" wrap="square" lIns="91425" tIns="45700" rIns="91425" bIns="45700" anchor="t" anchorCtr="0">
            <a:spAutoFit/>
          </a:bodyPr>
          <a:lstStyle/>
          <a:p>
            <a:pPr marL="457200" marR="0" lvl="0" indent="-304800" algn="r" rtl="0">
              <a:lnSpc>
                <a:spcPct val="100000"/>
              </a:lnSpc>
              <a:spcBef>
                <a:spcPts val="0"/>
              </a:spcBef>
              <a:spcAft>
                <a:spcPts val="0"/>
              </a:spcAft>
              <a:buNone/>
            </a:pPr>
            <a:r>
              <a:rPr lang="en-US" sz="1400" b="1" i="0" u="none" strike="noStrike" cap="none">
                <a:solidFill>
                  <a:srgbClr val="F3F3F3"/>
                </a:solidFill>
                <a:latin typeface="Fira Sans Condensed Light"/>
                <a:ea typeface="Fira Sans Condensed Light"/>
                <a:cs typeface="Fira Sans Condensed Light"/>
                <a:sym typeface="Fira Sans Condensed Light"/>
              </a:rPr>
              <a:t>iForest:</a:t>
            </a:r>
            <a:endParaRPr sz="1400" b="0" i="0" u="none" strike="noStrike" cap="none">
              <a:solidFill>
                <a:srgbClr val="F3F3F3"/>
              </a:solidFill>
              <a:latin typeface="Fira Sans Condensed Light"/>
              <a:ea typeface="Fira Sans Condensed Light"/>
              <a:cs typeface="Fira Sans Condensed Light"/>
              <a:sym typeface="Fira Sans Condensed Light"/>
            </a:endParaRPr>
          </a:p>
          <a:p>
            <a:pPr marL="457200" marR="0" lvl="0" indent="-304800" algn="r" rtl="0">
              <a:lnSpc>
                <a:spcPct val="100000"/>
              </a:lnSpc>
              <a:spcBef>
                <a:spcPts val="0"/>
              </a:spcBef>
              <a:spcAft>
                <a:spcPts val="0"/>
              </a:spcAft>
              <a:buNone/>
            </a:pPr>
            <a:r>
              <a:rPr lang="en-US" sz="1400" b="0" i="0" u="none" strike="noStrike" cap="none">
                <a:solidFill>
                  <a:srgbClr val="F3F3F3"/>
                </a:solidFill>
                <a:latin typeface="Fira Sans Condensed Light"/>
                <a:ea typeface="Fira Sans Condensed Light"/>
                <a:cs typeface="Fira Sans Condensed Light"/>
                <a:sym typeface="Fira Sans Condensed Light"/>
              </a:rPr>
              <a:t>For this model, it was utilised the default parameters for the method Isolation Forest in Skit Learn.</a:t>
            </a:r>
            <a:endParaRPr/>
          </a:p>
          <a:p>
            <a:pPr marL="457200" marR="0" lvl="0" indent="-304800" algn="r" rtl="0">
              <a:lnSpc>
                <a:spcPct val="100000"/>
              </a:lnSpc>
              <a:spcBef>
                <a:spcPts val="0"/>
              </a:spcBef>
              <a:spcAft>
                <a:spcPts val="0"/>
              </a:spcAft>
              <a:buNone/>
            </a:pPr>
            <a:r>
              <a:rPr lang="en-US" sz="1400" b="0" i="0" u="none" strike="noStrike" cap="none">
                <a:solidFill>
                  <a:srgbClr val="F3F3F3"/>
                </a:solidFill>
                <a:latin typeface="Fira Sans Condensed Light"/>
                <a:ea typeface="Fira Sans Condensed Light"/>
                <a:cs typeface="Fira Sans Condensed Light"/>
                <a:sym typeface="Fira Sans Condensed Light"/>
              </a:rPr>
              <a:t>Two of the most relevant parameters are:</a:t>
            </a:r>
            <a:endParaRPr/>
          </a:p>
          <a:p>
            <a:pPr marL="457200" marR="0" lvl="0" indent="-304800" algn="r" rtl="0">
              <a:lnSpc>
                <a:spcPct val="100000"/>
              </a:lnSpc>
              <a:spcBef>
                <a:spcPts val="0"/>
              </a:spcBef>
              <a:spcAft>
                <a:spcPts val="0"/>
              </a:spcAft>
              <a:buNone/>
            </a:pPr>
            <a:r>
              <a:rPr lang="en-US" sz="1400" b="0" i="0" u="none" strike="noStrike" cap="none">
                <a:solidFill>
                  <a:srgbClr val="F3F3F3"/>
                </a:solidFill>
                <a:latin typeface="Fira Sans Condensed Light"/>
                <a:ea typeface="Fira Sans Condensed Light"/>
                <a:cs typeface="Fira Sans Condensed Light"/>
                <a:sym typeface="Fira Sans Condensed Light"/>
              </a:rPr>
              <a:t> • n_estimators: The number of base estimators in the ensemble (default = 100). • contamination: The proportion of outliers assumed in the training set.</a:t>
            </a:r>
            <a:endParaRPr/>
          </a:p>
          <a:p>
            <a:pPr marL="457200" marR="0" lvl="0" indent="-304800" algn="r" rtl="0">
              <a:lnSpc>
                <a:spcPct val="100000"/>
              </a:lnSpc>
              <a:spcBef>
                <a:spcPts val="0"/>
              </a:spcBef>
              <a:spcAft>
                <a:spcPts val="0"/>
              </a:spcAft>
              <a:buNone/>
            </a:pPr>
            <a:br>
              <a:rPr lang="en-US" sz="1400" b="0" i="0" u="none" strike="noStrike" cap="none">
                <a:solidFill>
                  <a:srgbClr val="F3F3F3"/>
                </a:solidFill>
                <a:latin typeface="Fira Sans Condensed Light"/>
                <a:ea typeface="Fira Sans Condensed Light"/>
                <a:cs typeface="Fira Sans Condensed Light"/>
                <a:sym typeface="Fira Sans Condensed Light"/>
              </a:rPr>
            </a:b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389" name="Google Shape;389;p17"/>
          <p:cNvSpPr/>
          <p:nvPr/>
        </p:nvSpPr>
        <p:spPr>
          <a:xfrm>
            <a:off x="2124829" y="687691"/>
            <a:ext cx="5904130" cy="9848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none" strike="noStrike" cap="none">
                <a:solidFill>
                  <a:schemeClr val="lt2"/>
                </a:solidFill>
                <a:latin typeface="Rajdhani"/>
                <a:ea typeface="Rajdhani"/>
                <a:cs typeface="Rajdhani"/>
                <a:sym typeface="Rajdhani"/>
              </a:rPr>
              <a:t>Anomaly Detection Techniques </a:t>
            </a:r>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INTRODUCTION</a:t>
            </a:r>
            <a:endParaRPr sz="3000"/>
          </a:p>
        </p:txBody>
      </p:sp>
      <p:sp>
        <p:nvSpPr>
          <p:cNvPr id="65" name="Google Shape;65;p2"/>
          <p:cNvSpPr txBox="1">
            <a:spLocks noGrp="1"/>
          </p:cNvSpPr>
          <p:nvPr>
            <p:ph type="body" idx="1"/>
          </p:nvPr>
        </p:nvSpPr>
        <p:spPr>
          <a:xfrm>
            <a:off x="720000" y="1152475"/>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current rise in hacking and computer network attacks throughout the world has heightened the demand for improved intrusion detection and prevention solutions. Cyberattacks and cybersecurity risks have skyrocketed with new technologies such as cloud computing, fog computing, edge computing, </a:t>
            </a:r>
            <a:r>
              <a:rPr lang="en-US" b="1">
                <a:solidFill>
                  <a:schemeClr val="lt2"/>
                </a:solidFill>
              </a:rPr>
              <a:t>and</a:t>
            </a:r>
            <a:r>
              <a:rPr lang="en-US">
                <a:solidFill>
                  <a:schemeClr val="lt2"/>
                </a:solidFill>
              </a:rPr>
              <a:t> the Internet of Things (IoT). </a:t>
            </a: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These assaults are capable of infiltrating </a:t>
            </a:r>
            <a:r>
              <a:rPr lang="en-US" b="1">
                <a:solidFill>
                  <a:schemeClr val="lt2"/>
                </a:solidFill>
              </a:rPr>
              <a:t>computer network-related environments</a:t>
            </a:r>
            <a:r>
              <a:rPr lang="en-US">
                <a:solidFill>
                  <a:schemeClr val="lt2"/>
                </a:solidFill>
              </a:rPr>
              <a:t>, cloud-based services, and social networks, causing financial and reputational damage. Network intrusion detection systems play a significant role in every computer network defense system as they are used to detect and prevent malevolent activities. </a:t>
            </a: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b="1">
                <a:solidFill>
                  <a:schemeClr val="lt2"/>
                </a:solidFill>
              </a:rPr>
              <a:t>Netflow</a:t>
            </a:r>
            <a:r>
              <a:rPr lang="en-US">
                <a:solidFill>
                  <a:schemeClr val="lt2"/>
                </a:solidFill>
              </a:rPr>
              <a:t> analysis needs efficient deep learning methods to perform real-time traffic analysis, aided by analysis of historical network traffic using traditional machine learning methods, hybrid architectures, and novel computing paradigms, such as federated learning and granular computing. With the increasing volume of network traffic in high-speed networks, research on </a:t>
            </a:r>
            <a:r>
              <a:rPr lang="en-US" b="1">
                <a:solidFill>
                  <a:schemeClr val="lt2"/>
                </a:solidFill>
              </a:rPr>
              <a:t>intelligent </a:t>
            </a:r>
            <a:r>
              <a:rPr lang="en-US">
                <a:solidFill>
                  <a:schemeClr val="lt2"/>
                </a:solidFill>
              </a:rPr>
              <a:t>network</a:t>
            </a:r>
            <a:r>
              <a:rPr lang="en-US" b="1">
                <a:solidFill>
                  <a:schemeClr val="lt2"/>
                </a:solidFill>
              </a:rPr>
              <a:t> </a:t>
            </a:r>
            <a:r>
              <a:rPr lang="en-US">
                <a:solidFill>
                  <a:schemeClr val="lt2"/>
                </a:solidFill>
              </a:rPr>
              <a:t>traffic analysis is vital for network management and security. </a:t>
            </a:r>
            <a:br>
              <a:rPr lang="en-US">
                <a:solidFill>
                  <a:schemeClr val="lt2"/>
                </a:solidFill>
              </a:rPr>
            </a:b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18"/>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Conclusion</a:t>
            </a:r>
            <a:endParaRPr sz="3000"/>
          </a:p>
        </p:txBody>
      </p:sp>
      <p:sp>
        <p:nvSpPr>
          <p:cNvPr id="395" name="Google Shape;395;p18"/>
          <p:cNvSpPr txBox="1">
            <a:spLocks noGrp="1"/>
          </p:cNvSpPr>
          <p:nvPr>
            <p:ph type="body" idx="1"/>
          </p:nvPr>
        </p:nvSpPr>
        <p:spPr>
          <a:xfrm>
            <a:off x="720100" y="1073033"/>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The method worked best was iForest under Variance Threshold.But not in principle component analysis even with its high dimension reduction, is generating less confident results.The reason for this is that  the reduction operation it is not suitable for an anomaly detection task because they tend to absorb the specific anomaly variability. Regarding k-means, the performance tends to be very rigid,means it have same results under PCA and VA. This lack of flexibility difficult to tune the model to address the task.</a:t>
            </a:r>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457200" lvl="0" indent="-311150" algn="l" rtl="0">
              <a:lnSpc>
                <a:spcPct val="100000"/>
              </a:lnSpc>
              <a:spcBef>
                <a:spcPts val="0"/>
              </a:spcBef>
              <a:spcAft>
                <a:spcPts val="0"/>
              </a:spcAft>
              <a:buClr>
                <a:srgbClr val="F3F3F3"/>
              </a:buClr>
              <a:buSzPts val="1300"/>
              <a:buAutoNum type="arabicPeriod"/>
            </a:pPr>
            <a:r>
              <a:rPr lang="en-US">
                <a:solidFill>
                  <a:schemeClr val="lt2"/>
                </a:solidFill>
              </a:rPr>
              <a:t>Respect to iForest model, this method worked better in this context because allow some grade of flexibility to search the anomalies in the data. Even though,the results seem not to be perfectly accurate, as the set of anomalies detected has different metrics compared to validation set. It is considered that this issue is more related with the feature generation task rather than the models performance itself.</a:t>
            </a:r>
            <a:endParaRPr/>
          </a:p>
          <a:p>
            <a:pPr marL="457200" lvl="0" indent="-228600" algn="l" rtl="0">
              <a:lnSpc>
                <a:spcPct val="100000"/>
              </a:lnSpc>
              <a:spcBef>
                <a:spcPts val="0"/>
              </a:spcBef>
              <a:spcAft>
                <a:spcPts val="0"/>
              </a:spcAft>
              <a:buClr>
                <a:srgbClr val="F3F3F3"/>
              </a:buClr>
              <a:buSzPts val="1300"/>
              <a:buNone/>
            </a:pPr>
            <a:endParaRPr>
              <a:solidFill>
                <a:schemeClr val="lt2"/>
              </a:solidFill>
            </a:endParaRPr>
          </a:p>
          <a:p>
            <a:pPr marL="146050" lvl="0" indent="0" algn="l" rtl="0">
              <a:lnSpc>
                <a:spcPct val="100000"/>
              </a:lnSpc>
              <a:spcBef>
                <a:spcPts val="0"/>
              </a:spcBef>
              <a:spcAft>
                <a:spcPts val="0"/>
              </a:spcAft>
              <a:buClr>
                <a:srgbClr val="F3F3F3"/>
              </a:buClr>
              <a:buSzPts val="1300"/>
              <a:buNone/>
            </a:pPr>
            <a:r>
              <a:rPr lang="en-US">
                <a:solidFill>
                  <a:schemeClr val="lt2"/>
                </a:solidFill>
              </a:rPr>
              <a:t> </a:t>
            </a:r>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1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Research Paper on Cyber Security</a:t>
            </a:r>
            <a:br>
              <a:rPr lang="en-US"/>
            </a:br>
            <a:br>
              <a:rPr lang="en-US"/>
            </a:br>
            <a:endParaRPr/>
          </a:p>
        </p:txBody>
      </p:sp>
      <p:sp>
        <p:nvSpPr>
          <p:cNvPr id="401" name="Google Shape;401;p19"/>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9"/>
          <p:cNvSpPr txBox="1">
            <a:spLocks noGrp="1"/>
          </p:cNvSpPr>
          <p:nvPr>
            <p:ph type="subTitle" idx="4294967295"/>
          </p:nvPr>
        </p:nvSpPr>
        <p:spPr>
          <a:xfrm flipH="1">
            <a:off x="922042" y="1713512"/>
            <a:ext cx="2234400" cy="450600"/>
          </a:xfrm>
          <a:prstGeom prst="rect">
            <a:avLst/>
          </a:prstGeom>
          <a:noFill/>
          <a:ln>
            <a:noFill/>
          </a:ln>
        </p:spPr>
        <p:txBody>
          <a:bodyPr spcFirstLastPara="1" wrap="square" lIns="91425" tIns="91425" rIns="91425" bIns="91425" anchor="t" anchorCtr="0">
            <a:noAutofit/>
          </a:bodyPr>
          <a:lstStyle/>
          <a:p>
            <a:pPr marL="152400" marR="0" lvl="0" indent="0" algn="r" rtl="0">
              <a:lnSpc>
                <a:spcPct val="115000"/>
              </a:lnSpc>
              <a:spcBef>
                <a:spcPts val="0"/>
              </a:spcBef>
              <a:spcAft>
                <a:spcPts val="0"/>
              </a:spcAft>
              <a:buClr>
                <a:schemeClr val="lt2"/>
              </a:buClr>
              <a:buSzPts val="1200"/>
              <a:buFont typeface="Fira Sans Condensed Light"/>
              <a:buNone/>
            </a:pPr>
            <a:r>
              <a:rPr lang="en-US" sz="1400" b="1" i="0" u="none" strike="noStrike" cap="none">
                <a:solidFill>
                  <a:schemeClr val="lt2"/>
                </a:solidFill>
                <a:latin typeface="Fira Sans Condensed Light"/>
                <a:ea typeface="Fira Sans Condensed Light"/>
                <a:cs typeface="Fira Sans Condensed Light"/>
                <a:sym typeface="Fira Sans Condensed Light"/>
              </a:rPr>
              <a:t>Mrs. Ashwini Sheth </a:t>
            </a:r>
            <a:r>
              <a:rPr lang="en-US" sz="1400" b="0" i="0" u="none" strike="noStrike" cap="none">
                <a:solidFill>
                  <a:schemeClr val="lt2"/>
                </a:solidFill>
                <a:latin typeface="Fira Sans Condensed Light"/>
                <a:ea typeface="Fira Sans Condensed Light"/>
                <a:cs typeface="Fira Sans Condensed Light"/>
                <a:sym typeface="Fira Sans Condensed Light"/>
              </a:rPr>
              <a:t>Research Paper on Cyber Security</a:t>
            </a:r>
            <a:endParaRPr/>
          </a:p>
        </p:txBody>
      </p:sp>
      <p:sp>
        <p:nvSpPr>
          <p:cNvPr id="403" name="Google Shape;403;p19"/>
          <p:cNvSpPr txBox="1">
            <a:spLocks noGrp="1"/>
          </p:cNvSpPr>
          <p:nvPr>
            <p:ph type="subTitle" idx="4294967295"/>
          </p:nvPr>
        </p:nvSpPr>
        <p:spPr>
          <a:xfrm flipH="1">
            <a:off x="5834152" y="1502136"/>
            <a:ext cx="2194800" cy="450600"/>
          </a:xfrm>
          <a:prstGeom prst="rect">
            <a:avLst/>
          </a:prstGeom>
          <a:noFill/>
          <a:ln>
            <a:noFill/>
          </a:ln>
        </p:spPr>
        <p:txBody>
          <a:bodyPr spcFirstLastPara="1" wrap="square" lIns="91425" tIns="91425" rIns="91425" bIns="91425" anchor="t" anchorCtr="0">
            <a:noAutofit/>
          </a:bodyPr>
          <a:lstStyle/>
          <a:p>
            <a:pPr marL="152400" marR="0" lvl="0" indent="0" algn="l" rtl="0">
              <a:lnSpc>
                <a:spcPct val="115000"/>
              </a:lnSpc>
              <a:spcBef>
                <a:spcPts val="0"/>
              </a:spcBef>
              <a:spcAft>
                <a:spcPts val="0"/>
              </a:spcAft>
              <a:buClr>
                <a:schemeClr val="lt2"/>
              </a:buClr>
              <a:buSzPts val="1200"/>
              <a:buFont typeface="Fira Sans Condensed Light"/>
              <a:buNone/>
            </a:pPr>
            <a:r>
              <a:rPr lang="en-US" sz="1400" b="0" i="0" u="none" strike="noStrike" cap="none">
                <a:solidFill>
                  <a:schemeClr val="lt2"/>
                </a:solidFill>
                <a:latin typeface="Fira Sans Condensed Light"/>
                <a:ea typeface="Fira Sans Condensed Light"/>
                <a:cs typeface="Fira Sans Condensed Light"/>
                <a:sym typeface="Fira Sans Condensed Light"/>
              </a:rPr>
              <a:t>A </a:t>
            </a:r>
            <a:r>
              <a:rPr lang="en-US" sz="1400" b="1" i="0" u="none" strike="noStrike" cap="none">
                <a:solidFill>
                  <a:schemeClr val="lt2"/>
                </a:solidFill>
                <a:latin typeface="Fira Sans Condensed Light"/>
                <a:ea typeface="Fira Sans Condensed Light"/>
                <a:cs typeface="Fira Sans Condensed Light"/>
                <a:sym typeface="Fira Sans Condensed Light"/>
              </a:rPr>
              <a:t>comprehensive review </a:t>
            </a:r>
            <a:r>
              <a:rPr lang="en-US" sz="1400" b="0" i="0" u="none" strike="noStrike" cap="none">
                <a:solidFill>
                  <a:schemeClr val="lt2"/>
                </a:solidFill>
                <a:latin typeface="Fira Sans Condensed Light"/>
                <a:ea typeface="Fira Sans Condensed Light"/>
                <a:cs typeface="Fira Sans Condensed Light"/>
                <a:sym typeface="Fira Sans Condensed Light"/>
              </a:rPr>
              <a:t>study of cyber-attacks and cyber security; Emerging trends and recent developments</a:t>
            </a:r>
            <a:endParaRPr/>
          </a:p>
        </p:txBody>
      </p:sp>
      <p:sp>
        <p:nvSpPr>
          <p:cNvPr id="404" name="Google Shape;404;p19"/>
          <p:cNvSpPr txBox="1">
            <a:spLocks noGrp="1"/>
          </p:cNvSpPr>
          <p:nvPr>
            <p:ph type="subTitle" idx="4294967295"/>
          </p:nvPr>
        </p:nvSpPr>
        <p:spPr>
          <a:xfrm>
            <a:off x="5834152" y="3192440"/>
            <a:ext cx="2194800" cy="701400"/>
          </a:xfrm>
          <a:prstGeom prst="rect">
            <a:avLst/>
          </a:prstGeom>
          <a:noFill/>
          <a:ln>
            <a:noFill/>
          </a:ln>
        </p:spPr>
        <p:txBody>
          <a:bodyPr spcFirstLastPara="1" wrap="square" lIns="91425" tIns="91425" rIns="91425" bIns="91425" anchor="t" anchorCtr="0">
            <a:noAutofit/>
          </a:bodyPr>
          <a:lstStyle/>
          <a:p>
            <a:pPr marL="152400" marR="0" lvl="0" indent="0" algn="l" rtl="0">
              <a:lnSpc>
                <a:spcPct val="115000"/>
              </a:lnSpc>
              <a:spcBef>
                <a:spcPts val="0"/>
              </a:spcBef>
              <a:spcAft>
                <a:spcPts val="0"/>
              </a:spcAft>
              <a:buClr>
                <a:schemeClr val="lt2"/>
              </a:buClr>
              <a:buSzPts val="1200"/>
              <a:buFont typeface="Fira Sans Condensed Light"/>
              <a:buNone/>
            </a:pPr>
            <a:r>
              <a:rPr lang="en-US" sz="1400" b="1" i="0" u="none" strike="noStrike" cap="none">
                <a:solidFill>
                  <a:schemeClr val="lt2"/>
                </a:solidFill>
                <a:latin typeface="Fira Sans Condensed Light"/>
                <a:ea typeface="Fira Sans Condensed Light"/>
                <a:cs typeface="Fira Sans Condensed Light"/>
                <a:sym typeface="Fira Sans Condensed Light"/>
              </a:rPr>
              <a:t>A</a:t>
            </a:r>
            <a:r>
              <a:rPr lang="en-US" sz="1400" b="0" i="0" u="none" strike="noStrike" cap="none">
                <a:solidFill>
                  <a:schemeClr val="lt2"/>
                </a:solidFill>
                <a:latin typeface="Fira Sans Condensed Light"/>
                <a:ea typeface="Fira Sans Condensed Light"/>
                <a:cs typeface="Fira Sans Condensed Light"/>
                <a:sym typeface="Fira Sans Condensed Light"/>
              </a:rPr>
              <a:t>rtificial </a:t>
            </a:r>
            <a:r>
              <a:rPr lang="en-US" sz="1400" b="1" i="0" u="none" strike="noStrike" cap="none">
                <a:solidFill>
                  <a:schemeClr val="lt2"/>
                </a:solidFill>
                <a:latin typeface="Fira Sans Condensed Light"/>
                <a:ea typeface="Fira Sans Condensed Light"/>
                <a:cs typeface="Fira Sans Condensed Light"/>
                <a:sym typeface="Fira Sans Condensed Light"/>
              </a:rPr>
              <a:t>N</a:t>
            </a:r>
            <a:r>
              <a:rPr lang="en-US" sz="1400" b="0" i="0" u="none" strike="noStrike" cap="none">
                <a:solidFill>
                  <a:schemeClr val="lt2"/>
                </a:solidFill>
                <a:latin typeface="Fira Sans Condensed Light"/>
                <a:ea typeface="Fira Sans Condensed Light"/>
                <a:cs typeface="Fira Sans Condensed Light"/>
                <a:sym typeface="Fira Sans Condensed Light"/>
              </a:rPr>
              <a:t>eural </a:t>
            </a:r>
            <a:r>
              <a:rPr lang="en-US" sz="1400" b="1" i="0" u="none" strike="noStrike" cap="none">
                <a:solidFill>
                  <a:schemeClr val="lt2"/>
                </a:solidFill>
                <a:latin typeface="Fira Sans Condensed Light"/>
                <a:ea typeface="Fira Sans Condensed Light"/>
                <a:cs typeface="Fira Sans Condensed Light"/>
                <a:sym typeface="Fira Sans Condensed Light"/>
              </a:rPr>
              <a:t>N</a:t>
            </a:r>
            <a:r>
              <a:rPr lang="en-US" sz="1400" b="0" i="0" u="none" strike="noStrike" cap="none">
                <a:solidFill>
                  <a:schemeClr val="lt2"/>
                </a:solidFill>
                <a:latin typeface="Fira Sans Condensed Light"/>
                <a:ea typeface="Fira Sans Condensed Light"/>
                <a:cs typeface="Fira Sans Condensed Light"/>
                <a:sym typeface="Fira Sans Condensed Light"/>
              </a:rPr>
              <a:t>etwork for Cybersecurity: A Comprehensive Review</a:t>
            </a:r>
            <a:endParaRPr/>
          </a:p>
        </p:txBody>
      </p:sp>
      <p:sp>
        <p:nvSpPr>
          <p:cNvPr id="405" name="Google Shape;405;p19"/>
          <p:cNvSpPr/>
          <p:nvPr/>
        </p:nvSpPr>
        <p:spPr>
          <a:xfrm>
            <a:off x="4285725"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9"/>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7" name="Google Shape;407;p19"/>
          <p:cNvGrpSpPr/>
          <p:nvPr/>
        </p:nvGrpSpPr>
        <p:grpSpPr>
          <a:xfrm>
            <a:off x="5567955" y="3351974"/>
            <a:ext cx="266197" cy="249155"/>
            <a:chOff x="1507342" y="1024774"/>
            <a:chExt cx="399216" cy="373658"/>
          </a:xfrm>
        </p:grpSpPr>
        <p:sp>
          <p:nvSpPr>
            <p:cNvPr id="408" name="Google Shape;408;p19"/>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9"/>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0" name="Google Shape;410;p19"/>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9"/>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9"/>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9"/>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9"/>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9"/>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9"/>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7" name="Google Shape;417;p19"/>
          <p:cNvCxnSpPr>
            <a:stCxn id="415" idx="3"/>
            <a:endCxn id="401"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418" name="Google Shape;418;p19"/>
          <p:cNvCxnSpPr>
            <a:stCxn id="401" idx="1"/>
            <a:endCxn id="413"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419" name="Google Shape;419;p19"/>
          <p:cNvCxnSpPr>
            <a:stCxn id="416" idx="1"/>
            <a:endCxn id="401"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cxnSp>
        <p:nvCxnSpPr>
          <p:cNvPr id="420" name="Google Shape;420;p19"/>
          <p:cNvCxnSpPr>
            <a:stCxn id="401" idx="3"/>
            <a:endCxn id="414"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sm" len="sm"/>
            <a:tailEnd type="none" w="sm" len="sm"/>
          </a:ln>
        </p:spPr>
      </p:cxnSp>
      <p:sp>
        <p:nvSpPr>
          <p:cNvPr id="421" name="Google Shape;421;p19"/>
          <p:cNvSpPr/>
          <p:nvPr/>
        </p:nvSpPr>
        <p:spPr>
          <a:xfrm>
            <a:off x="435702" y="3173808"/>
            <a:ext cx="2757582"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chemeClr val="lt2"/>
                </a:solidFill>
                <a:latin typeface="Fira Sans Condensed Light"/>
                <a:ea typeface="Fira Sans Condensed Light"/>
                <a:cs typeface="Fira Sans Condensed Light"/>
                <a:sym typeface="Fira Sans Condensed Light"/>
              </a:rPr>
              <a:t>International </a:t>
            </a:r>
            <a:r>
              <a:rPr lang="en-US" sz="1400" b="1" i="0" u="none" strike="noStrike" cap="none">
                <a:solidFill>
                  <a:schemeClr val="lt2"/>
                </a:solidFill>
                <a:latin typeface="Fira Sans Condensed Light"/>
                <a:ea typeface="Fira Sans Condensed Light"/>
                <a:cs typeface="Fira Sans Condensed Light"/>
                <a:sym typeface="Fira Sans Condensed Light"/>
              </a:rPr>
              <a:t>Journal</a:t>
            </a:r>
            <a:r>
              <a:rPr lang="en-US" sz="1400" b="0" i="0" u="none" strike="noStrike" cap="none">
                <a:solidFill>
                  <a:schemeClr val="lt2"/>
                </a:solidFill>
                <a:latin typeface="Fira Sans Condensed Light"/>
                <a:ea typeface="Fira Sans Condensed Light"/>
                <a:cs typeface="Fira Sans Condensed Light"/>
                <a:sym typeface="Fira Sans Condensed Light"/>
              </a:rPr>
              <a:t> of Information Management Data Insights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5"/>
        <p:cNvGrpSpPr/>
        <p:nvPr/>
      </p:nvGrpSpPr>
      <p:grpSpPr>
        <a:xfrm>
          <a:off x="0" y="0"/>
          <a:ext cx="0" cy="0"/>
          <a:chOff x="0" y="0"/>
          <a:chExt cx="0" cy="0"/>
        </a:xfrm>
      </p:grpSpPr>
      <p:sp>
        <p:nvSpPr>
          <p:cNvPr id="426" name="Google Shape;426;p2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REFERENCES</a:t>
            </a:r>
            <a:endParaRPr/>
          </a:p>
        </p:txBody>
      </p:sp>
      <p:sp>
        <p:nvSpPr>
          <p:cNvPr id="427" name="Google Shape;427;p20"/>
          <p:cNvSpPr txBox="1"/>
          <p:nvPr/>
        </p:nvSpPr>
        <p:spPr>
          <a:xfrm>
            <a:off x="1975886" y="1638412"/>
            <a:ext cx="2074800" cy="633300"/>
          </a:xfrm>
          <a:prstGeom prst="rect">
            <a:avLst/>
          </a:prstGeom>
          <a:noFill/>
          <a:ln>
            <a:noFill/>
          </a:ln>
        </p:spPr>
        <p:txBody>
          <a:bodyPr spcFirstLastPara="1" wrap="square" lIns="91425" tIns="182875" rIns="91425" bIns="0" anchor="t" anchorCtr="0">
            <a:noAutofit/>
          </a:bodyPr>
          <a:lstStyle/>
          <a:p>
            <a:pPr marL="0" marR="0" lvl="0" indent="0" algn="l" rtl="0">
              <a:lnSpc>
                <a:spcPct val="100000"/>
              </a:lnSpc>
              <a:spcBef>
                <a:spcPts val="0"/>
              </a:spcBef>
              <a:spcAft>
                <a:spcPts val="1600"/>
              </a:spcAft>
              <a:buNone/>
            </a:pPr>
            <a:r>
              <a:rPr lang="en-US" sz="1400" b="0" i="0" u="none" strike="noStrike" cap="none">
                <a:solidFill>
                  <a:schemeClr val="lt2"/>
                </a:solidFill>
                <a:latin typeface="Fira Sans Condensed Light"/>
                <a:ea typeface="Fira Sans Condensed Light"/>
                <a:cs typeface="Fira Sans Condensed Light"/>
                <a:sym typeface="Fira Sans Condensed Light"/>
              </a:rPr>
              <a:t>https://www.nist.gov/media/0</a:t>
            </a:r>
            <a:endParaRPr/>
          </a:p>
        </p:txBody>
      </p:sp>
      <p:sp>
        <p:nvSpPr>
          <p:cNvPr id="428" name="Google Shape;428;p20"/>
          <p:cNvSpPr txBox="1"/>
          <p:nvPr/>
        </p:nvSpPr>
        <p:spPr>
          <a:xfrm>
            <a:off x="1969352" y="2995709"/>
            <a:ext cx="2074800" cy="633300"/>
          </a:xfrm>
          <a:prstGeom prst="rect">
            <a:avLst/>
          </a:prstGeom>
          <a:noFill/>
          <a:ln>
            <a:noFill/>
          </a:ln>
        </p:spPr>
        <p:txBody>
          <a:bodyPr spcFirstLastPara="1" wrap="square" lIns="91425" tIns="182875" rIns="91425" bIns="0" anchor="t" anchorCtr="0">
            <a:noAutofit/>
          </a:bodyPr>
          <a:lstStyle/>
          <a:p>
            <a:pPr marL="0" marR="0" lvl="0" indent="0" algn="l" rtl="0">
              <a:lnSpc>
                <a:spcPct val="100000"/>
              </a:lnSpc>
              <a:spcBef>
                <a:spcPts val="0"/>
              </a:spcBef>
              <a:spcAft>
                <a:spcPts val="1600"/>
              </a:spcAft>
              <a:buNone/>
            </a:pPr>
            <a:r>
              <a:rPr lang="en-US" sz="1400" b="0" i="0" u="none" strike="noStrike" cap="none">
                <a:solidFill>
                  <a:schemeClr val="lt2"/>
                </a:solidFill>
                <a:latin typeface="Fira Sans Condensed Light"/>
                <a:ea typeface="Fira Sans Condensed Light"/>
                <a:cs typeface="Fira Sans Condensed Light"/>
                <a:sym typeface="Fira Sans Condensed Light"/>
              </a:rPr>
              <a:t>http://164.100.47.193/Refinput/New_Reference_Notes/English/Cyber-Security-FINAL.pdf</a:t>
            </a:r>
            <a:endParaRPr sz="1400" b="0" i="0" u="none" strike="noStrike" cap="none">
              <a:solidFill>
                <a:schemeClr val="lt2"/>
              </a:solidFill>
              <a:latin typeface="Fira Sans Condensed Light"/>
              <a:ea typeface="Fira Sans Condensed Light"/>
              <a:cs typeface="Fira Sans Condensed Light"/>
              <a:sym typeface="Fira Sans Condensed Light"/>
            </a:endParaRPr>
          </a:p>
        </p:txBody>
      </p:sp>
      <p:grpSp>
        <p:nvGrpSpPr>
          <p:cNvPr id="429" name="Google Shape;429;p20"/>
          <p:cNvGrpSpPr/>
          <p:nvPr/>
        </p:nvGrpSpPr>
        <p:grpSpPr>
          <a:xfrm>
            <a:off x="1047565" y="1676257"/>
            <a:ext cx="635478" cy="633411"/>
            <a:chOff x="6039282" y="1042577"/>
            <a:chExt cx="734316" cy="731929"/>
          </a:xfrm>
        </p:grpSpPr>
        <p:sp>
          <p:nvSpPr>
            <p:cNvPr id="430" name="Google Shape;430;p2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 name="Google Shape;451;p20"/>
          <p:cNvGrpSpPr/>
          <p:nvPr/>
        </p:nvGrpSpPr>
        <p:grpSpPr>
          <a:xfrm>
            <a:off x="685928" y="1318008"/>
            <a:ext cx="1359588" cy="1359588"/>
            <a:chOff x="885403" y="1571142"/>
            <a:chExt cx="2598599" cy="2598599"/>
          </a:xfrm>
        </p:grpSpPr>
        <p:sp>
          <p:nvSpPr>
            <p:cNvPr id="452" name="Google Shape;452;p20"/>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0"/>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0"/>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 name="Google Shape;455;p20"/>
          <p:cNvGrpSpPr/>
          <p:nvPr/>
        </p:nvGrpSpPr>
        <p:grpSpPr>
          <a:xfrm>
            <a:off x="5175119" y="1676257"/>
            <a:ext cx="635478" cy="633411"/>
            <a:chOff x="6039282" y="1042577"/>
            <a:chExt cx="734316" cy="731929"/>
          </a:xfrm>
        </p:grpSpPr>
        <p:sp>
          <p:nvSpPr>
            <p:cNvPr id="456" name="Google Shape;456;p2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7" name="Google Shape;477;p20"/>
          <p:cNvGrpSpPr/>
          <p:nvPr/>
        </p:nvGrpSpPr>
        <p:grpSpPr>
          <a:xfrm rot="9050597">
            <a:off x="4813463" y="1313173"/>
            <a:ext cx="1359571" cy="1359571"/>
            <a:chOff x="885403" y="1571142"/>
            <a:chExt cx="2598599" cy="2598599"/>
          </a:xfrm>
        </p:grpSpPr>
        <p:sp>
          <p:nvSpPr>
            <p:cNvPr id="478" name="Google Shape;478;p20"/>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0"/>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0"/>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 name="Google Shape;481;p20"/>
          <p:cNvGrpSpPr/>
          <p:nvPr/>
        </p:nvGrpSpPr>
        <p:grpSpPr>
          <a:xfrm>
            <a:off x="1047565" y="3210636"/>
            <a:ext cx="635478" cy="633411"/>
            <a:chOff x="6039282" y="1042577"/>
            <a:chExt cx="734316" cy="731929"/>
          </a:xfrm>
        </p:grpSpPr>
        <p:sp>
          <p:nvSpPr>
            <p:cNvPr id="482" name="Google Shape;482;p2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 name="Google Shape;503;p20"/>
          <p:cNvGrpSpPr/>
          <p:nvPr/>
        </p:nvGrpSpPr>
        <p:grpSpPr>
          <a:xfrm rot="3938964">
            <a:off x="686008" y="2852262"/>
            <a:ext cx="1359428" cy="1359428"/>
            <a:chOff x="885403" y="1571142"/>
            <a:chExt cx="2598599" cy="2598599"/>
          </a:xfrm>
        </p:grpSpPr>
        <p:sp>
          <p:nvSpPr>
            <p:cNvPr id="504" name="Google Shape;504;p20"/>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0"/>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0"/>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7" name="Google Shape;507;p20"/>
          <p:cNvGrpSpPr/>
          <p:nvPr/>
        </p:nvGrpSpPr>
        <p:grpSpPr>
          <a:xfrm>
            <a:off x="5175119" y="3210636"/>
            <a:ext cx="635478" cy="633411"/>
            <a:chOff x="6039282" y="1042577"/>
            <a:chExt cx="734316" cy="731929"/>
          </a:xfrm>
        </p:grpSpPr>
        <p:sp>
          <p:nvSpPr>
            <p:cNvPr id="508" name="Google Shape;508;p2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9" name="Google Shape;529;p20"/>
          <p:cNvGrpSpPr/>
          <p:nvPr/>
        </p:nvGrpSpPr>
        <p:grpSpPr>
          <a:xfrm rot="-5079530">
            <a:off x="4813491" y="2852495"/>
            <a:ext cx="1359514" cy="1359514"/>
            <a:chOff x="885403" y="1571142"/>
            <a:chExt cx="2598599" cy="2598599"/>
          </a:xfrm>
        </p:grpSpPr>
        <p:sp>
          <p:nvSpPr>
            <p:cNvPr id="530" name="Google Shape;530;p20"/>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0"/>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0"/>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3" name="Google Shape;533;p20"/>
          <p:cNvSpPr txBox="1"/>
          <p:nvPr/>
        </p:nvSpPr>
        <p:spPr>
          <a:xfrm>
            <a:off x="6094135" y="1666202"/>
            <a:ext cx="2074800" cy="633300"/>
          </a:xfrm>
          <a:prstGeom prst="rect">
            <a:avLst/>
          </a:prstGeom>
          <a:noFill/>
          <a:ln>
            <a:noFill/>
          </a:ln>
        </p:spPr>
        <p:txBody>
          <a:bodyPr spcFirstLastPara="1" wrap="square" lIns="91425" tIns="182875" rIns="91425"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Fira Sans Condensed Light"/>
                <a:ea typeface="Fira Sans Condensed Light"/>
                <a:cs typeface="Fira Sans Condensed Light"/>
                <a:sym typeface="Fira Sans Condensed Light"/>
              </a:rPr>
              <a:t>https://www.dhs.gov/</a:t>
            </a:r>
            <a:endParaRPr/>
          </a:p>
        </p:txBody>
      </p:sp>
      <p:sp>
        <p:nvSpPr>
          <p:cNvPr id="534" name="Google Shape;534;p20"/>
          <p:cNvSpPr txBox="1"/>
          <p:nvPr/>
        </p:nvSpPr>
        <p:spPr>
          <a:xfrm>
            <a:off x="6124449" y="3062660"/>
            <a:ext cx="2074800" cy="633300"/>
          </a:xfrm>
          <a:prstGeom prst="rect">
            <a:avLst/>
          </a:prstGeom>
          <a:noFill/>
          <a:ln>
            <a:noFill/>
          </a:ln>
        </p:spPr>
        <p:txBody>
          <a:bodyPr spcFirstLastPara="1" wrap="square" lIns="91425" tIns="182875" rIns="91425" bIns="0" anchor="t" anchorCtr="0">
            <a:noAutofit/>
          </a:bodyPr>
          <a:lstStyle/>
          <a:p>
            <a:pPr marL="0" marR="0" lvl="0" indent="0" algn="l" rtl="0">
              <a:lnSpc>
                <a:spcPct val="100000"/>
              </a:lnSpc>
              <a:spcBef>
                <a:spcPts val="0"/>
              </a:spcBef>
              <a:spcAft>
                <a:spcPts val="1600"/>
              </a:spcAft>
              <a:buNone/>
            </a:pPr>
            <a:r>
              <a:rPr lang="en-US" sz="1400" b="0" i="0" u="none" strike="noStrike" cap="none">
                <a:solidFill>
                  <a:schemeClr val="lt2"/>
                </a:solidFill>
                <a:latin typeface="Fira Sans Condensed Light"/>
                <a:ea typeface="Fira Sans Condensed Light"/>
                <a:cs typeface="Fira Sans Condensed Light"/>
                <a:sym typeface="Fira Sans Condensed Light"/>
              </a:rPr>
              <a:t>https://www.researchgate.net/publication/260126665_A_Study_Of_Cyber_Security_</a:t>
            </a:r>
            <a:endParaRPr sz="1400" b="0" i="0" u="none" strike="noStrike" cap="none">
              <a:solidFill>
                <a:schemeClr val="lt2"/>
              </a:solidFill>
              <a:latin typeface="Fira Sans Condensed Light"/>
              <a:ea typeface="Fira Sans Condensed Light"/>
              <a:cs typeface="Fira Sans Condensed Light"/>
              <a:sym typeface="Fira Sans Condensed Light"/>
            </a:endParaRPr>
          </a:p>
        </p:txBody>
      </p:sp>
      <p:sp>
        <p:nvSpPr>
          <p:cNvPr id="535" name="Google Shape;535;p20"/>
          <p:cNvSpPr txBox="1"/>
          <p:nvPr/>
        </p:nvSpPr>
        <p:spPr>
          <a:xfrm>
            <a:off x="2088350" y="3096275"/>
            <a:ext cx="2074800" cy="349200"/>
          </a:xfrm>
          <a:prstGeom prst="rect">
            <a:avLst/>
          </a:prstGeom>
          <a:noFill/>
          <a:ln>
            <a:noFill/>
          </a:ln>
        </p:spPr>
        <p:txBody>
          <a:bodyPr spcFirstLastPara="1" wrap="square" lIns="91425" tIns="54850" rIns="91425" bIns="0" anchor="t" anchorCtr="0">
            <a:noAutofit/>
          </a:bodyPr>
          <a:lstStyle/>
          <a:p>
            <a:pPr marL="0" marR="0" lvl="0" indent="0" algn="l" rtl="0">
              <a:lnSpc>
                <a:spcPct val="100000"/>
              </a:lnSpc>
              <a:spcBef>
                <a:spcPts val="0"/>
              </a:spcBef>
              <a:spcAft>
                <a:spcPts val="1600"/>
              </a:spcAft>
              <a:buClr>
                <a:srgbClr val="000000"/>
              </a:buClr>
              <a:buSzPts val="1800"/>
              <a:buFont typeface="Arial"/>
              <a:buNone/>
            </a:pPr>
            <a:endParaRPr sz="1800" b="1" i="0" u="none" strike="noStrike" cap="none">
              <a:solidFill>
                <a:schemeClr val="lt2"/>
              </a:solidFill>
              <a:latin typeface="Rajdhani"/>
              <a:ea typeface="Rajdhani"/>
              <a:cs typeface="Rajdhani"/>
              <a:sym typeface="Rajdhan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9"/>
        <p:cNvGrpSpPr/>
        <p:nvPr/>
      </p:nvGrpSpPr>
      <p:grpSpPr>
        <a:xfrm>
          <a:off x="0" y="0"/>
          <a:ext cx="0" cy="0"/>
          <a:chOff x="0" y="0"/>
          <a:chExt cx="0" cy="0"/>
        </a:xfrm>
      </p:grpSpPr>
      <p:sp>
        <p:nvSpPr>
          <p:cNvPr id="540" name="Google Shape;540;p21"/>
          <p:cNvSpPr txBox="1">
            <a:spLocks noGrp="1"/>
          </p:cNvSpPr>
          <p:nvPr>
            <p:ph type="title"/>
          </p:nvPr>
        </p:nvSpPr>
        <p:spPr>
          <a:xfrm>
            <a:off x="374072" y="370904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5400"/>
              <a:t>THANKS!</a:t>
            </a:r>
            <a:endParaRPr sz="5400"/>
          </a:p>
        </p:txBody>
      </p:sp>
      <p:pic>
        <p:nvPicPr>
          <p:cNvPr id="541" name="Google Shape;541;p21"/>
          <p:cNvPicPr preferRelativeResize="0"/>
          <p:nvPr/>
        </p:nvPicPr>
        <p:blipFill rotWithShape="1">
          <a:blip r:embed="rId4">
            <a:alphaModFix/>
          </a:blip>
          <a:srcRect/>
          <a:stretch/>
        </p:blipFill>
        <p:spPr>
          <a:xfrm>
            <a:off x="374072" y="1455140"/>
            <a:ext cx="3189475" cy="1840476"/>
          </a:xfrm>
          <a:prstGeom prst="rect">
            <a:avLst/>
          </a:prstGeom>
          <a:noFill/>
          <a:ln>
            <a:noFill/>
          </a:ln>
        </p:spPr>
      </p:pic>
      <p:pic>
        <p:nvPicPr>
          <p:cNvPr id="542" name="Google Shape;542;p21"/>
          <p:cNvPicPr preferRelativeResize="0"/>
          <p:nvPr/>
        </p:nvPicPr>
        <p:blipFill rotWithShape="1">
          <a:blip r:embed="rId5">
            <a:alphaModFix/>
          </a:blip>
          <a:srcRect l="25301" r="25297"/>
          <a:stretch/>
        </p:blipFill>
        <p:spPr>
          <a:xfrm>
            <a:off x="5677658" y="755366"/>
            <a:ext cx="2845450" cy="3240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70" name="Google Shape;70;p3"/>
          <p:cNvSpPr txBox="1">
            <a:spLocks noGrp="1"/>
          </p:cNvSpPr>
          <p:nvPr>
            <p:ph type="body" idx="1"/>
          </p:nvPr>
        </p:nvSpPr>
        <p:spPr>
          <a:xfrm>
            <a:off x="727027" y="529020"/>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228600" lvl="0" indent="-228600" algn="l" rtl="0">
              <a:lnSpc>
                <a:spcPct val="120000"/>
              </a:lnSpc>
              <a:spcBef>
                <a:spcPts val="1000"/>
              </a:spcBef>
              <a:spcAft>
                <a:spcPts val="0"/>
              </a:spcAft>
              <a:buClr>
                <a:schemeClr val="lt2"/>
              </a:buClr>
              <a:buSzPts val="1625"/>
              <a:buFont typeface="Arial"/>
              <a:buChar char="•"/>
            </a:pPr>
            <a:r>
              <a:rPr lang="en-US">
                <a:solidFill>
                  <a:schemeClr val="lt2"/>
                </a:solidFill>
              </a:rPr>
              <a:t>Deep learning specifically has been studied to solve many typical </a:t>
            </a:r>
            <a:r>
              <a:rPr lang="en-US" b="1">
                <a:solidFill>
                  <a:schemeClr val="lt2"/>
                </a:solidFill>
              </a:rPr>
              <a:t>netflow analysis </a:t>
            </a:r>
            <a:r>
              <a:rPr lang="en-US">
                <a:solidFill>
                  <a:schemeClr val="lt2"/>
                </a:solidFill>
              </a:rPr>
              <a:t>tasks, which have proven to be a potential general framework for analyzing network traffic. Intrusion detection systems are critical in identifying abnormalities and assaults on the network, which have grown in size, stealth, and pervasiveness. </a:t>
            </a:r>
            <a:r>
              <a:rPr lang="en-US" b="1">
                <a:solidFill>
                  <a:schemeClr val="lt2"/>
                </a:solidFill>
              </a:rPr>
              <a:t>Artificial neural networks </a:t>
            </a:r>
            <a:r>
              <a:rPr lang="en-US">
                <a:solidFill>
                  <a:schemeClr val="lt2"/>
                </a:solidFill>
              </a:rPr>
              <a:t>have been used in anomaly detection to determine if data behavior is normal or aberrant.</a:t>
            </a:r>
            <a:endParaRPr/>
          </a:p>
          <a:p>
            <a:pPr marL="228600" lvl="0" indent="-228600" algn="l" rtl="0">
              <a:lnSpc>
                <a:spcPct val="120000"/>
              </a:lnSpc>
              <a:spcBef>
                <a:spcPts val="1000"/>
              </a:spcBef>
              <a:spcAft>
                <a:spcPts val="0"/>
              </a:spcAft>
              <a:buClr>
                <a:schemeClr val="lt2"/>
              </a:buClr>
              <a:buSzPts val="1625"/>
              <a:buFont typeface="Arial"/>
              <a:buChar char="•"/>
            </a:pPr>
            <a:r>
              <a:rPr lang="en-US">
                <a:solidFill>
                  <a:schemeClr val="lt2"/>
                </a:solidFill>
              </a:rPr>
              <a:t>With reasonable performance, this network can identify both known and unknown threats. Deep neural networks are capable of self-learning and detection of previously unknown types of network attacks, in contrast to existing systems based on signature analysis. Another advantage of neural networks is their ability to detect unknown attacks (zero-day attacks), functioning in a noisy environment, preserving operability with incomplete or distorted data, </a:t>
            </a:r>
            <a:r>
              <a:rPr lang="en-US" b="1">
                <a:solidFill>
                  <a:schemeClr val="lt2"/>
                </a:solidFill>
              </a:rPr>
              <a:t>forecasting user behavior</a:t>
            </a:r>
            <a:r>
              <a:rPr lang="en-US">
                <a:solidFill>
                  <a:schemeClr val="lt2"/>
                </a:solidFill>
              </a:rPr>
              <a:t>, and the emergence of new attacks.</a:t>
            </a:r>
            <a:endParaRPr/>
          </a:p>
          <a:p>
            <a:pPr marL="228600" lvl="0" indent="-228600" algn="l" rtl="0">
              <a:lnSpc>
                <a:spcPct val="120000"/>
              </a:lnSpc>
              <a:spcBef>
                <a:spcPts val="1000"/>
              </a:spcBef>
              <a:spcAft>
                <a:spcPts val="0"/>
              </a:spcAft>
              <a:buClr>
                <a:schemeClr val="lt2"/>
              </a:buClr>
              <a:buSzPts val="1625"/>
              <a:buFont typeface="Arial"/>
              <a:buChar char="•"/>
            </a:pPr>
            <a:r>
              <a:rPr lang="en-US">
                <a:solidFill>
                  <a:schemeClr val="lt2"/>
                </a:solidFill>
              </a:rPr>
              <a:t>This Special Issue aims to provide a state-of-the-art overview of novel emerging deep learning architectures and models for network intrusion and malware detection. Original research articles with a focus on both </a:t>
            </a:r>
            <a:r>
              <a:rPr lang="en-US" b="1">
                <a:solidFill>
                  <a:schemeClr val="lt2"/>
                </a:solidFill>
              </a:rPr>
              <a:t>practical</a:t>
            </a:r>
            <a:r>
              <a:rPr lang="en-US">
                <a:solidFill>
                  <a:schemeClr val="lt2"/>
                </a:solidFill>
              </a:rPr>
              <a:t> as well as on theoretical topics and problems, as well as review articles, are welcome.</a:t>
            </a:r>
            <a:br>
              <a:rPr lang="en-US">
                <a:solidFill>
                  <a:schemeClr val="lt2"/>
                </a:solidFill>
              </a:rPr>
            </a:br>
            <a:endParaRPr>
              <a:solidFill>
                <a:schemeClr val="lt2"/>
              </a:solidFill>
            </a:endParaRPr>
          </a:p>
          <a:p>
            <a:pPr marL="457200" lvl="0" indent="-228600" algn="l" rtl="0">
              <a:lnSpc>
                <a:spcPct val="100000"/>
              </a:lnSpc>
              <a:spcBef>
                <a:spcPts val="0"/>
              </a:spcBef>
              <a:spcAft>
                <a:spcPts val="0"/>
              </a:spcAft>
              <a:buClr>
                <a:srgbClr val="F3F3F3"/>
              </a:buClr>
              <a:buSzPts val="1300"/>
              <a:buNone/>
            </a:pPr>
            <a:endParaRPr sz="9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4"/>
          <p:cNvSpPr txBox="1">
            <a:spLocks noGrp="1"/>
          </p:cNvSpPr>
          <p:nvPr>
            <p:ph type="subTitle" idx="1"/>
          </p:nvPr>
        </p:nvSpPr>
        <p:spPr>
          <a:xfrm>
            <a:off x="228816" y="1856337"/>
            <a:ext cx="2753397" cy="1093800"/>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Artificial intelligence methods for discovering vulnerabilities and malware in wireless sensor networks and Internet of Things devices</a:t>
            </a:r>
            <a:endParaRPr/>
          </a:p>
        </p:txBody>
      </p:sp>
      <p:sp>
        <p:nvSpPr>
          <p:cNvPr id="76" name="Google Shape;76;p4"/>
          <p:cNvSpPr txBox="1">
            <a:spLocks noGrp="1"/>
          </p:cNvSpPr>
          <p:nvPr>
            <p:ph type="subTitle" idx="2"/>
          </p:nvPr>
        </p:nvSpPr>
        <p:spPr>
          <a:xfrm>
            <a:off x="6047358" y="1856337"/>
            <a:ext cx="2213100" cy="1093800"/>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Convolutional neural network architectures for netflow analysis and anomaly detection</a:t>
            </a:r>
            <a:endParaRPr/>
          </a:p>
        </p:txBody>
      </p:sp>
      <p:sp>
        <p:nvSpPr>
          <p:cNvPr id="77" name="Google Shape;77;p4"/>
          <p:cNvSpPr txBox="1">
            <a:spLocks noGrp="1"/>
          </p:cNvSpPr>
          <p:nvPr>
            <p:ph type="subTitle" idx="3"/>
          </p:nvPr>
        </p:nvSpPr>
        <p:spPr>
          <a:xfrm>
            <a:off x="3259666" y="1883874"/>
            <a:ext cx="2213100" cy="1093800"/>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Artificial intelligence</a:t>
            </a:r>
            <a:endParaRPr/>
          </a:p>
          <a:p>
            <a:pPr marL="457200" lvl="0" indent="-304800" algn="ctr" rtl="0">
              <a:lnSpc>
                <a:spcPct val="100000"/>
              </a:lnSpc>
              <a:spcBef>
                <a:spcPts val="0"/>
              </a:spcBef>
              <a:spcAft>
                <a:spcPts val="0"/>
              </a:spcAft>
              <a:buSzPts val="1200"/>
              <a:buNone/>
            </a:pPr>
            <a:r>
              <a:rPr lang="en-US" i="1"/>
              <a:t>methods for preventing</a:t>
            </a:r>
            <a:endParaRPr/>
          </a:p>
          <a:p>
            <a:pPr marL="457200" lvl="0" indent="-304800" algn="ctr" rtl="0">
              <a:lnSpc>
                <a:spcPct val="100000"/>
              </a:lnSpc>
              <a:spcBef>
                <a:spcPts val="0"/>
              </a:spcBef>
              <a:spcAft>
                <a:spcPts val="0"/>
              </a:spcAft>
              <a:buSzPts val="1200"/>
              <a:buNone/>
            </a:pPr>
            <a:r>
              <a:rPr lang="en-US" i="1"/>
              <a:t>new cyberattacks</a:t>
            </a:r>
            <a:endParaRPr/>
          </a:p>
          <a:p>
            <a:pPr marL="457200" lvl="0" indent="-304800" algn="ctr" rtl="0">
              <a:lnSpc>
                <a:spcPct val="100000"/>
              </a:lnSpc>
              <a:spcBef>
                <a:spcPts val="0"/>
              </a:spcBef>
              <a:spcAft>
                <a:spcPts val="0"/>
              </a:spcAft>
              <a:buSzPts val="1200"/>
              <a:buNone/>
            </a:pPr>
            <a:endParaRPr/>
          </a:p>
        </p:txBody>
      </p:sp>
      <p:sp>
        <p:nvSpPr>
          <p:cNvPr id="78" name="Google Shape;78;p4"/>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Potential topics include but are not limited to the following</a:t>
            </a:r>
            <a:br>
              <a:rPr lang="en-US"/>
            </a:br>
            <a:endParaRPr/>
          </a:p>
        </p:txBody>
      </p:sp>
      <p:sp>
        <p:nvSpPr>
          <p:cNvPr id="79" name="Google Shape;79;p4"/>
          <p:cNvSpPr/>
          <p:nvPr/>
        </p:nvSpPr>
        <p:spPr>
          <a:xfrm>
            <a:off x="450273" y="3243970"/>
            <a:ext cx="2531940" cy="954107"/>
          </a:xfrm>
          <a:prstGeom prst="rect">
            <a:avLst/>
          </a:prstGeom>
          <a:noFill/>
          <a:ln>
            <a:noFill/>
          </a:ln>
        </p:spPr>
        <p:txBody>
          <a:bodyPr spcFirstLastPara="1" wrap="square" lIns="91425" tIns="45700" rIns="91425" bIns="45700" anchor="t" anchorCtr="0">
            <a:spAutoFit/>
          </a:bodyPr>
          <a:lstStyle/>
          <a:p>
            <a:pPr marL="457200" marR="0" lvl="0" indent="-30480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Deep learning-based solutions for low </a:t>
            </a:r>
            <a:endParaRPr sz="1400" b="0" i="1" u="none" strike="noStrike" cap="none">
              <a:solidFill>
                <a:schemeClr val="lt2"/>
              </a:solidFill>
              <a:latin typeface="Fira Sans Condensed Light"/>
              <a:ea typeface="Fira Sans Condensed Light"/>
              <a:cs typeface="Fira Sans Condensed Light"/>
              <a:sym typeface="Fira Sans Condensed Light"/>
            </a:endParaRPr>
          </a:p>
          <a:p>
            <a:pPr marL="457200" marR="0" lvl="0" indent="-30480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resource Internet of Things devices</a:t>
            </a:r>
            <a:endParaRPr/>
          </a:p>
        </p:txBody>
      </p:sp>
      <p:sp>
        <p:nvSpPr>
          <p:cNvPr id="80" name="Google Shape;80;p4"/>
          <p:cNvSpPr/>
          <p:nvPr/>
        </p:nvSpPr>
        <p:spPr>
          <a:xfrm>
            <a:off x="6047358" y="3246895"/>
            <a:ext cx="2286151" cy="954107"/>
          </a:xfrm>
          <a:prstGeom prst="rect">
            <a:avLst/>
          </a:prstGeom>
          <a:noFill/>
          <a:ln>
            <a:noFill/>
          </a:ln>
        </p:spPr>
        <p:txBody>
          <a:bodyPr spcFirstLastPara="1" wrap="square" lIns="91425" tIns="45700" rIns="91425" bIns="45700" anchor="t" anchorCtr="0">
            <a:spAutoFit/>
          </a:bodyPr>
          <a:lstStyle/>
          <a:p>
            <a:pPr marL="457200" marR="0" lvl="0" indent="-30480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Hybrid models, ensemble learning, and federated learning for cybersecurity</a:t>
            </a:r>
            <a:endParaRPr/>
          </a:p>
        </p:txBody>
      </p:sp>
      <p:sp>
        <p:nvSpPr>
          <p:cNvPr id="81" name="Google Shape;81;p4"/>
          <p:cNvSpPr/>
          <p:nvPr/>
        </p:nvSpPr>
        <p:spPr>
          <a:xfrm>
            <a:off x="3439775" y="3243971"/>
            <a:ext cx="2351425"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Deep learning methods to track malicious behavior and hybrid attacks in social networks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5"/>
          <p:cNvSpPr txBox="1">
            <a:spLocks noGrp="1"/>
          </p:cNvSpPr>
          <p:nvPr>
            <p:ph type="subTitle" idx="1"/>
          </p:nvPr>
        </p:nvSpPr>
        <p:spPr>
          <a:xfrm>
            <a:off x="168138" y="1362458"/>
            <a:ext cx="2590584" cy="1373813"/>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Netflow analysis for edge, fog, and mist computing devices</a:t>
            </a:r>
            <a:endParaRPr/>
          </a:p>
        </p:txBody>
      </p:sp>
      <p:sp>
        <p:nvSpPr>
          <p:cNvPr id="87" name="Google Shape;87;p5"/>
          <p:cNvSpPr txBox="1">
            <a:spLocks noGrp="1"/>
          </p:cNvSpPr>
          <p:nvPr>
            <p:ph type="subTitle" idx="2"/>
          </p:nvPr>
        </p:nvSpPr>
        <p:spPr>
          <a:xfrm>
            <a:off x="5663943" y="1856337"/>
            <a:ext cx="2371694" cy="1258013"/>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Novel ideas, algorithms, models, frameworks, and systems for cyber-attack prediction and mitigation</a:t>
            </a:r>
            <a:endParaRPr/>
          </a:p>
        </p:txBody>
      </p:sp>
      <p:sp>
        <p:nvSpPr>
          <p:cNvPr id="88" name="Google Shape;88;p5"/>
          <p:cNvSpPr txBox="1">
            <a:spLocks noGrp="1"/>
          </p:cNvSpPr>
          <p:nvPr>
            <p:ph type="subTitle" idx="3"/>
          </p:nvPr>
        </p:nvSpPr>
        <p:spPr>
          <a:xfrm>
            <a:off x="3079557" y="1778418"/>
            <a:ext cx="1942716" cy="1184736"/>
          </a:xfrm>
          <a:prstGeom prst="rect">
            <a:avLst/>
          </a:prstGeom>
          <a:noFill/>
          <a:ln>
            <a:noFill/>
          </a:ln>
        </p:spPr>
        <p:txBody>
          <a:bodyPr spcFirstLastPara="1" wrap="square" lIns="91425" tIns="91425" rIns="91425" bIns="91425" anchor="b" anchorCtr="0">
            <a:noAutofit/>
          </a:bodyPr>
          <a:lstStyle/>
          <a:p>
            <a:pPr marL="457200" lvl="0" indent="-304800" algn="ctr" rtl="0">
              <a:lnSpc>
                <a:spcPct val="100000"/>
              </a:lnSpc>
              <a:spcBef>
                <a:spcPts val="0"/>
              </a:spcBef>
              <a:spcAft>
                <a:spcPts val="0"/>
              </a:spcAft>
              <a:buSzPts val="1200"/>
              <a:buNone/>
            </a:pPr>
            <a:r>
              <a:rPr lang="en-US" i="1"/>
              <a:t>      Network intrusion and malware detection using deep learning</a:t>
            </a:r>
            <a:endParaRPr/>
          </a:p>
        </p:txBody>
      </p:sp>
      <p:sp>
        <p:nvSpPr>
          <p:cNvPr id="89" name="Google Shape;89;p5"/>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Potential topics include but are not limited to the following</a:t>
            </a:r>
            <a:br>
              <a:rPr lang="en-US"/>
            </a:br>
            <a:endParaRPr/>
          </a:p>
        </p:txBody>
      </p:sp>
      <p:sp>
        <p:nvSpPr>
          <p:cNvPr id="90" name="Google Shape;90;p5"/>
          <p:cNvSpPr/>
          <p:nvPr/>
        </p:nvSpPr>
        <p:spPr>
          <a:xfrm>
            <a:off x="484910" y="3225468"/>
            <a:ext cx="211281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One-shot and few-shot learning for cyberattack recognition</a:t>
            </a:r>
            <a:endParaRPr/>
          </a:p>
        </p:txBody>
      </p:sp>
      <p:sp>
        <p:nvSpPr>
          <p:cNvPr id="91" name="Google Shape;91;p5"/>
          <p:cNvSpPr/>
          <p:nvPr/>
        </p:nvSpPr>
        <p:spPr>
          <a:xfrm>
            <a:off x="3345873" y="3379356"/>
            <a:ext cx="2078182"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Zero-day attack recognition using deep learning methods</a:t>
            </a:r>
            <a:endParaRPr/>
          </a:p>
        </p:txBody>
      </p:sp>
      <p:sp>
        <p:nvSpPr>
          <p:cNvPr id="92" name="Google Shape;92;p5"/>
          <p:cNvSpPr/>
          <p:nvPr/>
        </p:nvSpPr>
        <p:spPr>
          <a:xfrm>
            <a:off x="6038016" y="3594800"/>
            <a:ext cx="181058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1" u="none" strike="noStrike" cap="none">
                <a:solidFill>
                  <a:schemeClr val="lt2"/>
                </a:solidFill>
                <a:latin typeface="Fira Sans Condensed Light"/>
                <a:ea typeface="Fira Sans Condensed Light"/>
                <a:cs typeface="Fira Sans Condensed Light"/>
                <a:sym typeface="Fira Sans Condensed Light"/>
              </a:rPr>
              <a:t>Real-time botnet and malware detection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6"/>
          <p:cNvSpPr txBox="1">
            <a:spLocks noGrp="1"/>
          </p:cNvSpPr>
          <p:nvPr>
            <p:ph type="title"/>
          </p:nvPr>
        </p:nvSpPr>
        <p:spPr>
          <a:xfrm>
            <a:off x="6276109" y="1434600"/>
            <a:ext cx="2639291"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Objective </a:t>
            </a:r>
            <a:endParaRPr/>
          </a:p>
        </p:txBody>
      </p:sp>
      <p:sp>
        <p:nvSpPr>
          <p:cNvPr id="98" name="Google Shape;98;p6"/>
          <p:cNvSpPr txBox="1">
            <a:spLocks noGrp="1"/>
          </p:cNvSpPr>
          <p:nvPr>
            <p:ph type="subTitle" idx="1"/>
          </p:nvPr>
        </p:nvSpPr>
        <p:spPr>
          <a:xfrm>
            <a:off x="505691" y="1749900"/>
            <a:ext cx="5404690" cy="2274300"/>
          </a:xfrm>
          <a:prstGeom prst="rect">
            <a:avLst/>
          </a:prstGeom>
          <a:no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SzPts val="2800"/>
              <a:buNone/>
            </a:pPr>
            <a:r>
              <a:rPr lang="en-US" i="1"/>
              <a:t>       The ultimate goal of cyberattack detection is to protect the information from being stolen or compromised. To achieve this we look at 3 fundamental goals of </a:t>
            </a:r>
            <a:r>
              <a:rPr lang="en-US" b="1" i="1"/>
              <a:t>cybersecurity</a:t>
            </a:r>
            <a:r>
              <a:rPr lang="en-US" i="1"/>
              <a:t>.</a:t>
            </a:r>
            <a:endParaRPr/>
          </a:p>
          <a:p>
            <a:pPr marL="457200" lvl="0" indent="-304800" algn="r" rtl="0">
              <a:lnSpc>
                <a:spcPct val="100000"/>
              </a:lnSpc>
              <a:spcBef>
                <a:spcPts val="0"/>
              </a:spcBef>
              <a:spcAft>
                <a:spcPts val="0"/>
              </a:spcAft>
              <a:buSzPts val="2800"/>
              <a:buNone/>
            </a:pPr>
            <a:endParaRPr/>
          </a:p>
          <a:p>
            <a:pPr marL="0" lvl="0" indent="0" algn="r" rtl="0">
              <a:lnSpc>
                <a:spcPct val="100000"/>
              </a:lnSpc>
              <a:spcBef>
                <a:spcPts val="0"/>
              </a:spcBef>
              <a:spcAft>
                <a:spcPts val="0"/>
              </a:spcAft>
              <a:buSzPts val="2800"/>
              <a:buNone/>
            </a:pPr>
            <a:r>
              <a:rPr lang="en-US" i="1"/>
              <a:t>1. Protecting the Confidentiality of data.</a:t>
            </a:r>
            <a:endParaRPr/>
          </a:p>
          <a:p>
            <a:pPr marL="0" lvl="0" indent="0" algn="r" rtl="0">
              <a:lnSpc>
                <a:spcPct val="100000"/>
              </a:lnSpc>
              <a:spcBef>
                <a:spcPts val="0"/>
              </a:spcBef>
              <a:spcAft>
                <a:spcPts val="0"/>
              </a:spcAft>
              <a:buSzPts val="2800"/>
              <a:buNone/>
            </a:pPr>
            <a:r>
              <a:rPr lang="en-US" i="1"/>
              <a:t>2. Preserving the Integrity of data.</a:t>
            </a:r>
            <a:endParaRPr/>
          </a:p>
          <a:p>
            <a:pPr marL="0" lvl="0" indent="0" algn="r" rtl="0">
              <a:lnSpc>
                <a:spcPct val="100000"/>
              </a:lnSpc>
              <a:spcBef>
                <a:spcPts val="0"/>
              </a:spcBef>
              <a:spcAft>
                <a:spcPts val="0"/>
              </a:spcAft>
              <a:buSzPts val="2800"/>
              <a:buNone/>
            </a:pPr>
            <a:r>
              <a:rPr lang="en-US" i="1"/>
              <a:t>3. Restricting the Availability of data only to authorized users.</a:t>
            </a:r>
            <a:endParaRPr/>
          </a:p>
          <a:p>
            <a:pPr marL="0" lvl="0" indent="0" algn="r" rtl="0">
              <a:lnSpc>
                <a:spcPct val="100000"/>
              </a:lnSpc>
              <a:spcBef>
                <a:spcPts val="0"/>
              </a:spcBef>
              <a:spcAft>
                <a:spcPts val="0"/>
              </a:spcAft>
              <a:buSzPts val="2800"/>
              <a:buNone/>
            </a:pPr>
            <a:br>
              <a:rPr lang="en-US"/>
            </a:br>
            <a:endParaRPr/>
          </a:p>
        </p:txBody>
      </p:sp>
      <p:cxnSp>
        <p:nvCxnSpPr>
          <p:cNvPr id="99" name="Google Shape;99;p6"/>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7"/>
          <p:cNvSpPr txBox="1">
            <a:spLocks noGrp="1"/>
          </p:cNvSpPr>
          <p:nvPr>
            <p:ph type="title" idx="6"/>
          </p:nvPr>
        </p:nvSpPr>
        <p:spPr>
          <a:xfrm>
            <a:off x="719150" y="71087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200"/>
              <a:t>Methodology</a:t>
            </a:r>
            <a:endParaRPr sz="3200"/>
          </a:p>
        </p:txBody>
      </p:sp>
      <p:sp>
        <p:nvSpPr>
          <p:cNvPr id="105" name="Google Shape;105;p7"/>
          <p:cNvSpPr txBox="1">
            <a:spLocks noGrp="1"/>
          </p:cNvSpPr>
          <p:nvPr>
            <p:ph type="subTitle" idx="1"/>
          </p:nvPr>
        </p:nvSpPr>
        <p:spPr>
          <a:xfrm>
            <a:off x="720000" y="2055925"/>
            <a:ext cx="20607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US"/>
              <a:t>Logistic regression will be used to solve this problem. We will analyze the packets flowing to determine if the requests are safe or unsafe.</a:t>
            </a:r>
            <a:endParaRPr/>
          </a:p>
        </p:txBody>
      </p:sp>
      <p:sp>
        <p:nvSpPr>
          <p:cNvPr id="106" name="Google Shape;106;p7"/>
          <p:cNvSpPr txBox="1">
            <a:spLocks noGrp="1"/>
          </p:cNvSpPr>
          <p:nvPr>
            <p:ph type="subTitle" idx="2"/>
          </p:nvPr>
        </p:nvSpPr>
        <p:spPr>
          <a:xfrm>
            <a:off x="6362450" y="2055925"/>
            <a:ext cx="20607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US"/>
              <a:t>Malicious packets have encrypted message or code embedded in their packets which will be used as data to teach the model</a:t>
            </a:r>
            <a:endParaRPr/>
          </a:p>
        </p:txBody>
      </p:sp>
      <p:sp>
        <p:nvSpPr>
          <p:cNvPr id="107" name="Google Shape;107;p7"/>
          <p:cNvSpPr txBox="1">
            <a:spLocks noGrp="1"/>
          </p:cNvSpPr>
          <p:nvPr>
            <p:ph type="subTitle" idx="3"/>
          </p:nvPr>
        </p:nvSpPr>
        <p:spPr>
          <a:xfrm>
            <a:off x="3541212" y="2055925"/>
            <a:ext cx="20607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US"/>
              <a:t>Semi-supervised learning will be used to identify the malicious packets in the network and block the connection.</a:t>
            </a:r>
            <a:endParaRPr/>
          </a:p>
        </p:txBody>
      </p:sp>
      <p:sp>
        <p:nvSpPr>
          <p:cNvPr id="108" name="Google Shape;108;p7"/>
          <p:cNvSpPr txBox="1">
            <a:spLocks noGrp="1"/>
          </p:cNvSpPr>
          <p:nvPr>
            <p:ph type="title"/>
          </p:nvPr>
        </p:nvSpPr>
        <p:spPr>
          <a:xfrm>
            <a:off x="980700" y="3963047"/>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US"/>
              <a:t>Logistic regression MODEL </a:t>
            </a:r>
            <a:endParaRPr/>
          </a:p>
        </p:txBody>
      </p:sp>
      <p:sp>
        <p:nvSpPr>
          <p:cNvPr id="109" name="Google Shape;109;p7"/>
          <p:cNvSpPr txBox="1">
            <a:spLocks noGrp="1"/>
          </p:cNvSpPr>
          <p:nvPr>
            <p:ph type="title" idx="4"/>
          </p:nvPr>
        </p:nvSpPr>
        <p:spPr>
          <a:xfrm>
            <a:off x="6645795" y="3707286"/>
            <a:ext cx="1505341"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US"/>
              <a:t> Encrypted message</a:t>
            </a:r>
            <a:endParaRPr/>
          </a:p>
        </p:txBody>
      </p:sp>
      <p:sp>
        <p:nvSpPr>
          <p:cNvPr id="110" name="Google Shape;110;p7"/>
          <p:cNvSpPr txBox="1">
            <a:spLocks noGrp="1"/>
          </p:cNvSpPr>
          <p:nvPr>
            <p:ph type="title" idx="5"/>
          </p:nvPr>
        </p:nvSpPr>
        <p:spPr>
          <a:xfrm>
            <a:off x="3529854" y="3800275"/>
            <a:ext cx="2072058"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US"/>
              <a:t>Semi-supervised learning</a:t>
            </a:r>
            <a:endParaRPr/>
          </a:p>
        </p:txBody>
      </p:sp>
      <p:cxnSp>
        <p:nvCxnSpPr>
          <p:cNvPr id="111" name="Google Shape;111;p7"/>
          <p:cNvCxnSpPr/>
          <p:nvPr/>
        </p:nvCxnSpPr>
        <p:spPr>
          <a:xfrm flipH="1">
            <a:off x="1750350" y="3159543"/>
            <a:ext cx="4677" cy="640732"/>
          </a:xfrm>
          <a:prstGeom prst="straightConnector1">
            <a:avLst/>
          </a:prstGeom>
          <a:noFill/>
          <a:ln w="19050" cap="flat" cmpd="sng">
            <a:solidFill>
              <a:schemeClr val="lt2"/>
            </a:solidFill>
            <a:prstDash val="solid"/>
            <a:round/>
            <a:headEnd type="oval" w="med" len="med"/>
            <a:tailEnd type="oval" w="med" len="med"/>
          </a:ln>
        </p:spPr>
      </p:cxnSp>
      <p:cxnSp>
        <p:nvCxnSpPr>
          <p:cNvPr id="112" name="Google Shape;112;p7"/>
          <p:cNvCxnSpPr>
            <a:stCxn id="110" idx="0"/>
          </p:cNvCxnSpPr>
          <p:nvPr/>
        </p:nvCxnSpPr>
        <p:spPr>
          <a:xfrm rot="10800000">
            <a:off x="4555083" y="3159475"/>
            <a:ext cx="10800" cy="640800"/>
          </a:xfrm>
          <a:prstGeom prst="straightConnector1">
            <a:avLst/>
          </a:prstGeom>
          <a:noFill/>
          <a:ln w="19050" cap="flat" cmpd="sng">
            <a:solidFill>
              <a:schemeClr val="lt2"/>
            </a:solidFill>
            <a:prstDash val="solid"/>
            <a:round/>
            <a:headEnd type="oval" w="med" len="med"/>
            <a:tailEnd type="oval" w="med" len="med"/>
          </a:ln>
        </p:spPr>
      </p:cxnSp>
      <p:cxnSp>
        <p:nvCxnSpPr>
          <p:cNvPr id="113" name="Google Shape;113;p7"/>
          <p:cNvCxnSpPr>
            <a:stCxn id="109" idx="0"/>
          </p:cNvCxnSpPr>
          <p:nvPr/>
        </p:nvCxnSpPr>
        <p:spPr>
          <a:xfrm rot="10800000" flipH="1">
            <a:off x="7398466" y="3159486"/>
            <a:ext cx="9600" cy="5478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p8"/>
          <p:cNvSpPr txBox="1">
            <a:spLocks noGrp="1"/>
          </p:cNvSpPr>
          <p:nvPr>
            <p:ph type="subTitle" idx="1"/>
          </p:nvPr>
        </p:nvSpPr>
        <p:spPr>
          <a:xfrm>
            <a:off x="652830" y="1692392"/>
            <a:ext cx="3132893" cy="701400"/>
          </a:xfrm>
          <a:prstGeom prst="rect">
            <a:avLst/>
          </a:prstGeom>
          <a:no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SzPts val="1100"/>
              <a:buNone/>
            </a:pPr>
            <a:r>
              <a:rPr lang="en-US" sz="1200"/>
              <a:t>        As the model works with the application of unsupervised learning for anomaly detection it is intrinsically more difficult than supervised learning as it does not have corresponding output. </a:t>
            </a:r>
            <a:endParaRPr/>
          </a:p>
        </p:txBody>
      </p:sp>
      <p:sp>
        <p:nvSpPr>
          <p:cNvPr id="119" name="Google Shape;119;p8"/>
          <p:cNvSpPr txBox="1">
            <a:spLocks noGrp="1"/>
          </p:cNvSpPr>
          <p:nvPr>
            <p:ph type="subTitle" idx="2"/>
          </p:nvPr>
        </p:nvSpPr>
        <p:spPr>
          <a:xfrm>
            <a:off x="5019545" y="2472904"/>
            <a:ext cx="3133195" cy="701400"/>
          </a:xfrm>
          <a:prstGeom prst="rect">
            <a:avLst/>
          </a:prstGeom>
          <a:no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SzPts val="1100"/>
              <a:buNone/>
            </a:pPr>
            <a:r>
              <a:rPr lang="en-US" sz="1200"/>
              <a:t>       Due to the difficulty, the algorithm might be less accurate as input data is not labeled, and algorithms do not know the exact output in advance.</a:t>
            </a:r>
            <a:endParaRPr/>
          </a:p>
        </p:txBody>
      </p:sp>
      <p:sp>
        <p:nvSpPr>
          <p:cNvPr id="120" name="Google Shape;120;p8"/>
          <p:cNvSpPr txBox="1">
            <a:spLocks noGrp="1"/>
          </p:cNvSpPr>
          <p:nvPr>
            <p:ph type="subTitle" idx="3"/>
          </p:nvPr>
        </p:nvSpPr>
        <p:spPr>
          <a:xfrm>
            <a:off x="1895528" y="3954815"/>
            <a:ext cx="3649639" cy="70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US" sz="1200"/>
              <a:t>Against supervised models we have used gradient descent-based method to generate adversarial samples. Therefore, an slower update learning can occur since an update is performed only after we go through all the observations.</a:t>
            </a:r>
            <a:endParaRPr/>
          </a:p>
          <a:p>
            <a:pPr marL="0" lvl="0" indent="0" algn="l" rtl="0">
              <a:lnSpc>
                <a:spcPct val="100000"/>
              </a:lnSpc>
              <a:spcBef>
                <a:spcPts val="0"/>
              </a:spcBef>
              <a:spcAft>
                <a:spcPts val="0"/>
              </a:spcAft>
              <a:buSzPts val="1100"/>
              <a:buNone/>
            </a:pPr>
            <a:endParaRPr sz="1200"/>
          </a:p>
        </p:txBody>
      </p:sp>
      <p:sp>
        <p:nvSpPr>
          <p:cNvPr id="121" name="Google Shape;121;p8"/>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Problems faced with the model</a:t>
            </a:r>
            <a:br>
              <a:rPr lang="en-US"/>
            </a:br>
            <a:endParaRPr/>
          </a:p>
        </p:txBody>
      </p:sp>
      <p:grpSp>
        <p:nvGrpSpPr>
          <p:cNvPr id="122" name="Google Shape;122;p8"/>
          <p:cNvGrpSpPr/>
          <p:nvPr/>
        </p:nvGrpSpPr>
        <p:grpSpPr>
          <a:xfrm>
            <a:off x="4641207" y="2665314"/>
            <a:ext cx="379767" cy="380480"/>
            <a:chOff x="1195500" y="238125"/>
            <a:chExt cx="5209425" cy="5219200"/>
          </a:xfrm>
        </p:grpSpPr>
        <p:sp>
          <p:nvSpPr>
            <p:cNvPr id="123" name="Google Shape;123;p8"/>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8"/>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8"/>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8"/>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8"/>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8"/>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8"/>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8"/>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8"/>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8"/>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8"/>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8"/>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8"/>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8"/>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8"/>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8"/>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8"/>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8"/>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8"/>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8"/>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8"/>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8"/>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8"/>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8"/>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8"/>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8"/>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8"/>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8"/>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8"/>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8"/>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8"/>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8"/>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8"/>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8"/>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8"/>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8"/>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8"/>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1" name="Google Shape;161;p8"/>
          <p:cNvCxnSpPr/>
          <p:nvPr/>
        </p:nvCxnSpPr>
        <p:spPr>
          <a:xfrm>
            <a:off x="947821" y="1617252"/>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162" name="Google Shape;162;p8"/>
          <p:cNvCxnSpPr/>
          <p:nvPr/>
        </p:nvCxnSpPr>
        <p:spPr>
          <a:xfrm>
            <a:off x="5296302" y="248768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163" name="Google Shape;163;p8"/>
          <p:cNvGrpSpPr/>
          <p:nvPr/>
        </p:nvGrpSpPr>
        <p:grpSpPr>
          <a:xfrm>
            <a:off x="307661" y="1721346"/>
            <a:ext cx="379958" cy="379958"/>
            <a:chOff x="1190625" y="238125"/>
            <a:chExt cx="5219200" cy="5219200"/>
          </a:xfrm>
        </p:grpSpPr>
        <p:sp>
          <p:nvSpPr>
            <p:cNvPr id="164" name="Google Shape;164;p8"/>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8"/>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8"/>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8"/>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8"/>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8"/>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8"/>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8"/>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8"/>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8"/>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8"/>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8"/>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8"/>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8"/>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8"/>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8"/>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8"/>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8"/>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8"/>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8"/>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8"/>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8"/>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8"/>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8"/>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8"/>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8"/>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8"/>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8"/>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8"/>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8"/>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8"/>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8"/>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8"/>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8"/>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8"/>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8"/>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8"/>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8"/>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8"/>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8"/>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8"/>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8"/>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8"/>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8"/>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8"/>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8"/>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8"/>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8"/>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8"/>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8"/>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56" name="Google Shape;256;p8"/>
          <p:cNvCxnSpPr/>
          <p:nvPr/>
        </p:nvCxnSpPr>
        <p:spPr>
          <a:xfrm>
            <a:off x="1705561" y="3823677"/>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57" name="Google Shape;257;p8"/>
          <p:cNvGrpSpPr/>
          <p:nvPr/>
        </p:nvGrpSpPr>
        <p:grpSpPr>
          <a:xfrm>
            <a:off x="1040773" y="3954815"/>
            <a:ext cx="379870" cy="403444"/>
            <a:chOff x="1343100" y="238125"/>
            <a:chExt cx="4914225" cy="5219200"/>
          </a:xfrm>
        </p:grpSpPr>
        <p:sp>
          <p:nvSpPr>
            <p:cNvPr id="258" name="Google Shape;258;p8"/>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8"/>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8"/>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8"/>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8"/>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8"/>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8"/>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8"/>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8"/>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8"/>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8"/>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8"/>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8"/>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8"/>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8"/>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8"/>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8"/>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8"/>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8"/>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8"/>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8"/>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8"/>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8"/>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8"/>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8"/>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8"/>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8"/>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8"/>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8"/>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8"/>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8"/>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8"/>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8"/>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8"/>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8"/>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8"/>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8"/>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8"/>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8"/>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8"/>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8"/>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8"/>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8"/>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8"/>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8"/>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8"/>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9"/>
          <p:cNvSpPr txBox="1">
            <a:spLocks noGrp="1"/>
          </p:cNvSpPr>
          <p:nvPr>
            <p:ph type="subTitle" idx="1"/>
          </p:nvPr>
        </p:nvSpPr>
        <p:spPr>
          <a:xfrm>
            <a:off x="847333" y="1552170"/>
            <a:ext cx="2339100" cy="6447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US" sz="1100"/>
              <a:t>        Due to its lack of prior knowledge it becomes difficult &amp; provide less accurate result.</a:t>
            </a:r>
            <a:endParaRPr/>
          </a:p>
        </p:txBody>
      </p:sp>
      <p:sp>
        <p:nvSpPr>
          <p:cNvPr id="309" name="Google Shape;309;p9"/>
          <p:cNvSpPr txBox="1">
            <a:spLocks noGrp="1"/>
          </p:cNvSpPr>
          <p:nvPr>
            <p:ph type="subTitle" idx="3"/>
          </p:nvPr>
        </p:nvSpPr>
        <p:spPr>
          <a:xfrm>
            <a:off x="4859215" y="1490064"/>
            <a:ext cx="2339100" cy="64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200"/>
              <a:buNone/>
            </a:pPr>
            <a:r>
              <a:rPr lang="en-US" sz="1100"/>
              <a:t>At the same time, it is also a time-consuming process. The learning phase of the algorithm might take a lot of time, as it analyses and calculates all possibilities</a:t>
            </a:r>
            <a:endParaRPr sz="1100"/>
          </a:p>
        </p:txBody>
      </p:sp>
      <p:sp>
        <p:nvSpPr>
          <p:cNvPr id="310" name="Google Shape;310;p9"/>
          <p:cNvSpPr txBox="1">
            <a:spLocks noGrp="1"/>
          </p:cNvSpPr>
          <p:nvPr>
            <p:ph type="subTitle" idx="5"/>
          </p:nvPr>
        </p:nvSpPr>
        <p:spPr>
          <a:xfrm>
            <a:off x="1612052" y="3062365"/>
            <a:ext cx="2339100" cy="644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None/>
            </a:pPr>
            <a:r>
              <a:rPr lang="en-US" sz="1100"/>
              <a:t>        Therefore, we have to carefully train the model so that we do not decrease the model’s accuracy. </a:t>
            </a:r>
            <a:endParaRPr/>
          </a:p>
        </p:txBody>
      </p:sp>
      <p:sp>
        <p:nvSpPr>
          <p:cNvPr id="311" name="Google Shape;311;p9"/>
          <p:cNvSpPr txBox="1">
            <a:spLocks noGrp="1"/>
          </p:cNvSpPr>
          <p:nvPr>
            <p:ph type="subTitle" idx="7"/>
          </p:nvPr>
        </p:nvSpPr>
        <p:spPr>
          <a:xfrm>
            <a:off x="5552120" y="2978985"/>
            <a:ext cx="2339100" cy="644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None/>
            </a:pPr>
            <a:r>
              <a:rPr lang="en-US" sz="1100"/>
              <a:t>        As the model exceptionally implements Unsupervised learning it brings upon its own drawbacks. For example one of the key problems with using this learning model to train is that the model learns from raw data without any prior knowledge.</a:t>
            </a:r>
            <a:endParaRPr/>
          </a:p>
        </p:txBody>
      </p:sp>
      <p:sp>
        <p:nvSpPr>
          <p:cNvPr id="312" name="Google Shape;312;p9"/>
          <p:cNvSpPr txBox="1">
            <a:spLocks noGrp="1"/>
          </p:cNvSpPr>
          <p:nvPr>
            <p:ph type="title" idx="8"/>
          </p:nvPr>
        </p:nvSpPr>
        <p:spPr>
          <a:xfrm>
            <a:off x="1162675" y="3384715"/>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02</a:t>
            </a:r>
            <a:endParaRPr/>
          </a:p>
        </p:txBody>
      </p:sp>
      <p:sp>
        <p:nvSpPr>
          <p:cNvPr id="313" name="Google Shape;313;p9"/>
          <p:cNvSpPr txBox="1">
            <a:spLocks noGrp="1"/>
          </p:cNvSpPr>
          <p:nvPr>
            <p:ph type="title" idx="9"/>
          </p:nvPr>
        </p:nvSpPr>
        <p:spPr>
          <a:xfrm>
            <a:off x="409660" y="1719213"/>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01</a:t>
            </a:r>
            <a:endParaRPr/>
          </a:p>
        </p:txBody>
      </p:sp>
      <p:sp>
        <p:nvSpPr>
          <p:cNvPr id="314" name="Google Shape;314;p9"/>
          <p:cNvSpPr txBox="1">
            <a:spLocks noGrp="1"/>
          </p:cNvSpPr>
          <p:nvPr>
            <p:ph type="title" idx="13"/>
          </p:nvPr>
        </p:nvSpPr>
        <p:spPr>
          <a:xfrm>
            <a:off x="5104520" y="3384715"/>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04</a:t>
            </a:r>
            <a:endParaRPr/>
          </a:p>
        </p:txBody>
      </p:sp>
      <p:sp>
        <p:nvSpPr>
          <p:cNvPr id="315" name="Google Shape;315;p9"/>
          <p:cNvSpPr txBox="1">
            <a:spLocks noGrp="1"/>
          </p:cNvSpPr>
          <p:nvPr>
            <p:ph type="title" idx="14"/>
          </p:nvPr>
        </p:nvSpPr>
        <p:spPr>
          <a:xfrm>
            <a:off x="3955036" y="1679319"/>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03</a:t>
            </a:r>
            <a:endParaRPr/>
          </a:p>
        </p:txBody>
      </p:sp>
      <p:cxnSp>
        <p:nvCxnSpPr>
          <p:cNvPr id="316" name="Google Shape;316;p9"/>
          <p:cNvCxnSpPr/>
          <p:nvPr/>
        </p:nvCxnSpPr>
        <p:spPr>
          <a:xfrm>
            <a:off x="1873538" y="328016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317" name="Google Shape;317;p9"/>
          <p:cNvCxnSpPr/>
          <p:nvPr/>
        </p:nvCxnSpPr>
        <p:spPr>
          <a:xfrm>
            <a:off x="4707125" y="1594434"/>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318" name="Google Shape;318;p9"/>
          <p:cNvCxnSpPr/>
          <p:nvPr/>
        </p:nvCxnSpPr>
        <p:spPr>
          <a:xfrm>
            <a:off x="5841729" y="328016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319" name="Google Shape;319;p9"/>
          <p:cNvCxnSpPr/>
          <p:nvPr/>
        </p:nvCxnSpPr>
        <p:spPr>
          <a:xfrm>
            <a:off x="10757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320" name="Google Shape;320;p9"/>
          <p:cNvSpPr/>
          <p:nvPr/>
        </p:nvSpPr>
        <p:spPr>
          <a:xfrm>
            <a:off x="2781602" y="569464"/>
            <a:ext cx="457200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2"/>
                </a:solidFill>
                <a:latin typeface="Rajdhani"/>
                <a:ea typeface="Rajdhani"/>
                <a:cs typeface="Rajdhani"/>
                <a:sym typeface="Rajdhani"/>
              </a:rPr>
              <a:t>Drawbacks with the project</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2751</Words>
  <Application>Microsoft Office PowerPoint</Application>
  <PresentationFormat>On-screen Show (16:9)</PresentationFormat>
  <Paragraphs>137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Josefin Slab</vt:lpstr>
      <vt:lpstr>Advent Pro Light</vt:lpstr>
      <vt:lpstr>Anton</vt:lpstr>
      <vt:lpstr>Fira Sans Condensed Light</vt:lpstr>
      <vt:lpstr>Rajdhani</vt:lpstr>
      <vt:lpstr>Twentieth Century</vt:lpstr>
      <vt:lpstr>Ai Tech Agency by Slidesgo</vt:lpstr>
      <vt:lpstr>CYBERATTACK DETECTION</vt:lpstr>
      <vt:lpstr>INTRODUCTION</vt:lpstr>
      <vt:lpstr>PowerPoint Presentation</vt:lpstr>
      <vt:lpstr>Potential topics include but are not limited to the following </vt:lpstr>
      <vt:lpstr>Potential topics include but are not limited to the following </vt:lpstr>
      <vt:lpstr>Objective </vt:lpstr>
      <vt:lpstr>Methodology</vt:lpstr>
      <vt:lpstr>Problems faced with the model </vt:lpstr>
      <vt:lpstr>02</vt:lpstr>
      <vt:lpstr>MOTIVATION</vt:lpstr>
      <vt:lpstr>Comparisons of models </vt:lpstr>
      <vt:lpstr>Comparisons of models </vt:lpstr>
      <vt:lpstr>Comparisons of models </vt:lpstr>
      <vt:lpstr>Other approaches to solving this problem</vt:lpstr>
      <vt:lpstr>Other approaches to solving this problem</vt:lpstr>
      <vt:lpstr>PowerPoint Presentation</vt:lpstr>
      <vt:lpstr>Implementation Steps  </vt:lpstr>
      <vt:lpstr>Traffic perturbation</vt:lpstr>
      <vt:lpstr>PowerPoint Presentation</vt:lpstr>
      <vt:lpstr>Conclusion</vt:lpstr>
      <vt:lpstr>Research Paper on Cyber Security  </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CYBERATTACK DETECTION</dc:title>
  <cp:lastModifiedBy>Inspiron 3593</cp:lastModifiedBy>
  <cp:revision>1</cp:revision>
  <dcterms:modified xsi:type="dcterms:W3CDTF">2022-11-20T07:34:36Z</dcterms:modified>
</cp:coreProperties>
</file>